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10" r:id="rId3"/>
    <p:sldId id="311" r:id="rId4"/>
    <p:sldId id="312" r:id="rId5"/>
    <p:sldId id="257" r:id="rId6"/>
    <p:sldId id="263" r:id="rId7"/>
    <p:sldId id="282" r:id="rId8"/>
    <p:sldId id="258" r:id="rId9"/>
    <p:sldId id="287" r:id="rId10"/>
    <p:sldId id="259" r:id="rId11"/>
    <p:sldId id="288" r:id="rId12"/>
    <p:sldId id="289" r:id="rId13"/>
    <p:sldId id="290" r:id="rId14"/>
    <p:sldId id="291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264" r:id="rId24"/>
    <p:sldId id="292" r:id="rId25"/>
    <p:sldId id="293" r:id="rId26"/>
    <p:sldId id="294" r:id="rId27"/>
    <p:sldId id="304" r:id="rId28"/>
    <p:sldId id="315" r:id="rId29"/>
    <p:sldId id="316" r:id="rId30"/>
    <p:sldId id="309" r:id="rId31"/>
    <p:sldId id="307" r:id="rId32"/>
    <p:sldId id="306" r:id="rId33"/>
    <p:sldId id="305" r:id="rId34"/>
    <p:sldId id="313" r:id="rId35"/>
    <p:sldId id="314" r:id="rId36"/>
    <p:sldId id="317" r:id="rId37"/>
    <p:sldId id="284" r:id="rId38"/>
    <p:sldId id="268" r:id="rId39"/>
    <p:sldId id="269" r:id="rId40"/>
    <p:sldId id="270" r:id="rId41"/>
    <p:sldId id="271" r:id="rId42"/>
    <p:sldId id="272" r:id="rId43"/>
    <p:sldId id="273" r:id="rId44"/>
    <p:sldId id="274" r:id="rId45"/>
    <p:sldId id="275" r:id="rId46"/>
    <p:sldId id="276" r:id="rId47"/>
    <p:sldId id="285" r:id="rId48"/>
    <p:sldId id="277" r:id="rId49"/>
    <p:sldId id="278" r:id="rId50"/>
    <p:sldId id="279" r:id="rId51"/>
    <p:sldId id="280" r:id="rId52"/>
    <p:sldId id="281" r:id="rId53"/>
    <p:sldId id="286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95400" y="6172200"/>
            <a:ext cx="914400" cy="533400"/>
          </a:xfrm>
        </p:spPr>
        <p:txBody>
          <a:bodyPr>
            <a:normAutofit/>
          </a:bodyPr>
          <a:lstStyle>
            <a:lvl1pPr>
              <a:buNone/>
              <a:defRPr sz="2800" baseline="0"/>
            </a:lvl1pPr>
          </a:lstStyle>
          <a:p>
            <a:pPr lvl="0"/>
            <a:r>
              <a:rPr lang="en-US" dirty="0" smtClean="0"/>
              <a:t>#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6172200"/>
            <a:ext cx="152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Chapter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-2543145" y="2771745"/>
            <a:ext cx="563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cs typeface="Arial" charset="0"/>
              </a:rPr>
              <a:t>© 2015 Cengage</a:t>
            </a:r>
            <a:r>
              <a:rPr lang="en-US" sz="1000" baseline="0" dirty="0" smtClean="0">
                <a:cs typeface="Arial" charset="0"/>
              </a:rPr>
              <a:t> Learning. </a:t>
            </a:r>
            <a:r>
              <a:rPr lang="en-US" sz="1000" dirty="0" smtClean="0">
                <a:cs typeface="Arial" charset="0"/>
              </a:rPr>
              <a:t>All Rights Reserved. May not be scanned, copied or duplicated, or posted to a publicly accessible website, in whole or in part.</a:t>
            </a:r>
            <a:endParaRPr lang="en-US" sz="1000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362200" y="3733800"/>
            <a:ext cx="6705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4400" cap="all" baseline="0" dirty="0" smtClean="0"/>
              <a:t>Business Analytics:</a:t>
            </a:r>
            <a:br>
              <a:rPr kumimoji="0" lang="en-US" sz="4400" cap="all" baseline="0" dirty="0" smtClean="0"/>
            </a:br>
            <a:r>
              <a:rPr kumimoji="0" lang="en-US" sz="4400" cap="all" baseline="0" dirty="0" smtClean="0"/>
              <a:t>Data Analysis and</a:t>
            </a:r>
            <a:br>
              <a:rPr kumimoji="0" lang="en-US" sz="4400" cap="all" baseline="0" dirty="0" smtClean="0"/>
            </a:br>
            <a:r>
              <a:rPr kumimoji="0" lang="en-US" sz="4400" cap="all" baseline="0" dirty="0" smtClean="0"/>
              <a:t>Decision Making</a:t>
            </a:r>
            <a:endParaRPr lang="en-US" sz="4400" b="1" cap="all" baseline="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2648" y="1600200"/>
            <a:ext cx="8153400" cy="48768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Box 4"/>
          <p:cNvSpPr txBox="1"/>
          <p:nvPr/>
        </p:nvSpPr>
        <p:spPr>
          <a:xfrm>
            <a:off x="609600" y="6553200"/>
            <a:ext cx="8153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>
                <a:cs typeface="Arial" charset="0"/>
              </a:rPr>
              <a:t>© 2015 Cengage Learning. All Rights Reserved. May not be scanned, copied or duplicated, or posted to a publicly accessible website, in whole or in part.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7150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" y="6400800"/>
            <a:ext cx="556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>
                <a:cs typeface="Arial" charset="0"/>
              </a:rPr>
              <a:t>© 2015 Cengage Learning. All Rights Reserved. May not be scanned, copied or duplicated, or posted to a publicly accessible website, in whole or in part.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BE4E-BBD6-4463-BC77-FBFDC9C142F2}" type="datetimeFigureOut">
              <a:rPr lang="en-US" smtClean="0"/>
              <a:pPr/>
              <a:t>8/25/2019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5ACC4-1242-4D72-BA11-D5AA5AAA2DF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Revise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95400" y="6172200"/>
            <a:ext cx="914400" cy="533400"/>
          </a:xfrm>
        </p:spPr>
        <p:txBody>
          <a:bodyPr>
            <a:normAutofit/>
          </a:bodyPr>
          <a:lstStyle>
            <a:lvl1pPr>
              <a:buNone/>
              <a:defRPr sz="2800" baseline="0"/>
            </a:lvl1pPr>
          </a:lstStyle>
          <a:p>
            <a:pPr lvl="0"/>
            <a:r>
              <a:rPr lang="en-US" dirty="0" smtClean="0"/>
              <a:t>#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6172200"/>
            <a:ext cx="152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Chapter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-2543145" y="2771745"/>
            <a:ext cx="563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cs typeface="Arial" charset="0"/>
              </a:rPr>
              <a:t>© 2015 Cengage</a:t>
            </a:r>
            <a:r>
              <a:rPr lang="en-US" sz="1000" baseline="0" dirty="0" smtClean="0">
                <a:cs typeface="Arial" charset="0"/>
              </a:rPr>
              <a:t> Learning. </a:t>
            </a:r>
            <a:r>
              <a:rPr lang="en-US" sz="1000" dirty="0" smtClean="0">
                <a:cs typeface="Arial" charset="0"/>
              </a:rPr>
              <a:t>All Rights Reserved. May not be scanned, copied or duplicated, or posted to a publicly accessible website, in whole or in part.</a:t>
            </a:r>
            <a:endParaRPr lang="en-US" sz="1000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362200" y="3733800"/>
            <a:ext cx="6705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4400" cap="all" baseline="0" dirty="0" smtClean="0"/>
              <a:t>Business Analytics:</a:t>
            </a:r>
            <a:br>
              <a:rPr kumimoji="0" lang="en-US" sz="4400" cap="all" baseline="0" dirty="0" smtClean="0"/>
            </a:br>
            <a:r>
              <a:rPr kumimoji="0" lang="en-US" sz="4400" cap="all" baseline="0" dirty="0" smtClean="0"/>
              <a:t>Data Analysis and</a:t>
            </a:r>
            <a:br>
              <a:rPr kumimoji="0" lang="en-US" sz="4400" cap="all" baseline="0" dirty="0" smtClean="0"/>
            </a:br>
            <a:r>
              <a:rPr kumimoji="0" lang="en-US" sz="4400" cap="all" baseline="0" dirty="0" smtClean="0"/>
              <a:t>Decision Making</a:t>
            </a:r>
            <a:endParaRPr lang="en-US" sz="4400" b="1" cap="all" baseline="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76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Box 4"/>
          <p:cNvSpPr txBox="1"/>
          <p:nvPr/>
        </p:nvSpPr>
        <p:spPr>
          <a:xfrm>
            <a:off x="609600" y="6553200"/>
            <a:ext cx="8153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>
                <a:cs typeface="Arial" charset="0"/>
              </a:rPr>
              <a:t>© 2015 Cengage Learning. All Rights Reserved. May not be scanned, copied or duplicated, or posted to a publicly accessible website, in whole or in part.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6"/>
            <a:ext cx="4038600" cy="4887433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724400" y="1589566"/>
            <a:ext cx="4006701" cy="4887433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TextBox 5"/>
          <p:cNvSpPr txBox="1"/>
          <p:nvPr/>
        </p:nvSpPr>
        <p:spPr>
          <a:xfrm>
            <a:off x="609600" y="6553200"/>
            <a:ext cx="8153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>
                <a:cs typeface="Arial" charset="0"/>
              </a:rPr>
              <a:t>© 2015 Cengage Learning. All Rights Reserved. May not be scanned, copied or duplicated, or posted to a publicly accessible website, in whole or in part.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209800"/>
            <a:ext cx="3962400" cy="4267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724400" y="2209800"/>
            <a:ext cx="3962400" cy="4267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600200"/>
            <a:ext cx="3962400" cy="60960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724400" y="1600200"/>
            <a:ext cx="3962400" cy="60960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6553200"/>
            <a:ext cx="807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>
                <a:cs typeface="Arial" charset="0"/>
              </a:rPr>
              <a:t>© 2015 Cengage Learning. All Rights Reserved. May not be scanned, copied or duplicated, or posted to a publicly accessible website, in whole or in part.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9600" y="6553200"/>
            <a:ext cx="8153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>
                <a:cs typeface="Arial" charset="0"/>
              </a:rPr>
              <a:t>© 2015 Cengage Learning. All Rights Reserved. May not be scanned, copied or duplicated, or posted to a publicly accessible website, in whole or in part.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8153400" cy="10668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Excel-2013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685800"/>
            <a:ext cx="533893" cy="533893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609600" y="6553200"/>
            <a:ext cx="8153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>
                <a:cs typeface="Arial" charset="0"/>
              </a:rPr>
              <a:t>© 2015 Cengage Learning. All Rights Reserved. May not be scanned, copied or duplicated, or posted to a publicly accessible website, in whole or in part.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76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9600" y="6553200"/>
            <a:ext cx="8153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>
                <a:cs typeface="Arial" charset="0"/>
              </a:rPr>
              <a:t>© 2015 Cengage Learning. All Rights Reserved. May not be scanned, copied or duplicated, or posted to a publicly accessible website, in whole or in part.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295400" cy="4724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981200" y="1752600"/>
            <a:ext cx="6781800" cy="4724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TextBox 5"/>
          <p:cNvSpPr txBox="1"/>
          <p:nvPr/>
        </p:nvSpPr>
        <p:spPr>
          <a:xfrm>
            <a:off x="609600" y="6553200"/>
            <a:ext cx="8153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>
                <a:cs typeface="Arial" charset="0"/>
              </a:rPr>
              <a:t>© 2015 Cengage Learning. All Rights Reserved. May not be scanned, copied or duplicated, or posted to a publicly accessible website, in whole or in part.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8E2ABE4E-BBD6-4463-BC77-FBFDC9C142F2}" type="datetimeFigureOut">
              <a:rPr lang="en-US" smtClean="0"/>
              <a:pPr/>
              <a:t>8/25/2019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96B5ACC4-1242-4D72-BA11-D5AA5AAA2DF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3" r:id="rId4"/>
    <p:sldLayoutId id="2147483664" r:id="rId5"/>
    <p:sldLayoutId id="2147483665" r:id="rId6"/>
    <p:sldLayoutId id="2147483671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Probability and Probability Distributions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Rule of Complements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 simplest probability rule involves the complement</a:t>
            </a:r>
            <a:r>
              <a:rPr lang="en-US" b="1" dirty="0">
                <a:solidFill>
                  <a:srgbClr val="04617B"/>
                </a:solidFill>
              </a:rPr>
              <a:t> </a:t>
            </a:r>
            <a:r>
              <a:rPr lang="en-US" dirty="0"/>
              <a:t>of an event. </a:t>
            </a:r>
            <a:endParaRPr lang="en-US" dirty="0" smtClean="0"/>
          </a:p>
          <a:p>
            <a:r>
              <a:rPr lang="en-US" dirty="0" smtClean="0"/>
              <a:t>If </a:t>
            </a:r>
            <a:r>
              <a:rPr lang="en-US" i="1" dirty="0"/>
              <a:t>A</a:t>
            </a:r>
            <a:r>
              <a:rPr lang="en-US" dirty="0"/>
              <a:t> is any event, then the </a:t>
            </a:r>
            <a:r>
              <a:rPr lang="en-US" b="1" dirty="0">
                <a:solidFill>
                  <a:schemeClr val="tx2"/>
                </a:solidFill>
              </a:rPr>
              <a:t>complement of </a:t>
            </a:r>
            <a:r>
              <a:rPr lang="en-US" b="1" i="1" dirty="0">
                <a:solidFill>
                  <a:schemeClr val="tx2"/>
                </a:solidFill>
              </a:rPr>
              <a:t>A</a:t>
            </a:r>
            <a:r>
              <a:rPr lang="en-US" dirty="0"/>
              <a:t>, denoted </a:t>
            </a:r>
            <a:r>
              <a:rPr lang="en-US" dirty="0" smtClean="0"/>
              <a:t>by </a:t>
            </a:r>
            <a:r>
              <a:rPr lang="en-US" i="1" dirty="0" smtClean="0"/>
              <a:t>A</a:t>
            </a:r>
            <a:r>
              <a:rPr lang="en-US" dirty="0" smtClean="0"/>
              <a:t>  (</a:t>
            </a:r>
            <a:r>
              <a:rPr lang="en-US" dirty="0"/>
              <a:t>or in some books by </a:t>
            </a:r>
            <a:r>
              <a:rPr lang="en-US" i="1" dirty="0"/>
              <a:t>A</a:t>
            </a:r>
            <a:r>
              <a:rPr lang="en-US" baseline="30000" dirty="0"/>
              <a:t>c</a:t>
            </a:r>
            <a:r>
              <a:rPr lang="en-US" dirty="0"/>
              <a:t>), is the event that </a:t>
            </a:r>
            <a:r>
              <a:rPr lang="en-US" i="1" dirty="0"/>
              <a:t>A</a:t>
            </a:r>
            <a:r>
              <a:rPr lang="en-US" dirty="0"/>
              <a:t> does </a:t>
            </a:r>
            <a:r>
              <a:rPr lang="en-US" i="1" dirty="0"/>
              <a:t>not</a:t>
            </a:r>
            <a:r>
              <a:rPr lang="en-US" dirty="0"/>
              <a:t> occur</a:t>
            </a:r>
            <a:r>
              <a:rPr lang="en-US" dirty="0" smtClean="0"/>
              <a:t>.  </a:t>
            </a:r>
            <a:endParaRPr lang="en-US" dirty="0"/>
          </a:p>
          <a:p>
            <a:r>
              <a:rPr lang="en-US" dirty="0"/>
              <a:t>If the probability of </a:t>
            </a:r>
            <a:r>
              <a:rPr lang="en-US" i="1" dirty="0"/>
              <a:t>A</a:t>
            </a:r>
            <a:r>
              <a:rPr lang="en-US" dirty="0"/>
              <a:t> is </a:t>
            </a:r>
            <a:r>
              <a:rPr lang="en-US" i="1" dirty="0"/>
              <a:t>P</a:t>
            </a:r>
            <a:r>
              <a:rPr lang="en-US" dirty="0"/>
              <a:t>(</a:t>
            </a:r>
            <a:r>
              <a:rPr lang="en-US" i="1" dirty="0"/>
              <a:t>A</a:t>
            </a:r>
            <a:r>
              <a:rPr lang="en-US" dirty="0"/>
              <a:t>), then the probability of its complement is given </a:t>
            </a:r>
            <a:r>
              <a:rPr lang="en-US" dirty="0" smtClean="0"/>
              <a:t>by the equation below.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71800" y="5105400"/>
            <a:ext cx="2921000" cy="7112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2807208" y="3154680"/>
            <a:ext cx="2743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 of Complements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 smtClean="0"/>
              <a:t>Determining Complements of an Event </a:t>
            </a:r>
          </a:p>
          <a:p>
            <a:r>
              <a:rPr lang="en-US" sz="2800" dirty="0" smtClean="0"/>
              <a:t>Let us refer back to the experiment of throwing one die. As you know, the sample space of a fair die is S={1,2,3,4,5,6}. If we define the event A as observing an odd number, then A={1,3,5}. The complement of A will be all the elements of the sample space that are not in A. Thus, A′={2,4,6}.</a:t>
            </a:r>
          </a:p>
          <a:p>
            <a:r>
              <a:rPr lang="en-US" sz="2800" dirty="0" smtClean="0"/>
              <a:t>A </a:t>
            </a:r>
            <a:r>
              <a:rPr lang="en-US" sz="2800" b="1" dirty="0" smtClean="0"/>
              <a:t>Venn diagram</a:t>
            </a:r>
            <a:r>
              <a:rPr lang="en-US" sz="2800" dirty="0" smtClean="0"/>
              <a:t> that illustrates the relationship between A and A′ is shown below: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 of Complements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 </a:t>
            </a:r>
            <a:r>
              <a:rPr lang="en-US" b="1" dirty="0" smtClean="0"/>
              <a:t>Complement Rule</a:t>
            </a:r>
            <a:r>
              <a:rPr lang="en-US" dirty="0" smtClean="0"/>
              <a:t> states that the sum of the probabilities of an event and its complement must equal 1.</a:t>
            </a:r>
          </a:p>
          <a:p>
            <a:r>
              <a:rPr lang="en-US" dirty="0" smtClean="0"/>
              <a:t>P(A)+P(A′)=1</a:t>
            </a:r>
          </a:p>
          <a:p>
            <a:r>
              <a:rPr lang="en-US" dirty="0" smtClean="0"/>
              <a:t>Once this is done, the probability of the event, P(A′), is calculated using the relationship P(A′)=1−P(A).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rcRect l="30842" t="38571" r="51097" b="38572"/>
          <a:stretch>
            <a:fillRect/>
          </a:stretch>
        </p:blipFill>
        <p:spPr bwMode="auto">
          <a:xfrm>
            <a:off x="2286000" y="1828800"/>
            <a:ext cx="31242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 of Complements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25195" t="10105" r="22469" b="6781"/>
          <a:stretch>
            <a:fillRect/>
          </a:stretch>
        </p:blipFill>
        <p:spPr bwMode="auto">
          <a:xfrm>
            <a:off x="990600" y="1676400"/>
            <a:ext cx="6172200" cy="4510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Why is the Complement Useful?</a:t>
            </a:r>
            <a:br>
              <a:rPr lang="en-US" b="1" dirty="0" smtClean="0"/>
            </a:b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24260" t="11767" r="21534" b="6781"/>
          <a:stretch>
            <a:fillRect/>
          </a:stretch>
        </p:blipFill>
        <p:spPr bwMode="auto">
          <a:xfrm>
            <a:off x="838200" y="1600200"/>
            <a:ext cx="73152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 l="21669" t="14583" r="21523" b="47917"/>
          <a:stretch>
            <a:fillRect/>
          </a:stretch>
        </p:blipFill>
        <p:spPr bwMode="auto">
          <a:xfrm>
            <a:off x="762000" y="838200"/>
            <a:ext cx="77724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Solution:</a:t>
            </a:r>
          </a:p>
          <a:p>
            <a:pPr>
              <a:buNone/>
            </a:pPr>
            <a:r>
              <a:rPr lang="en-US" dirty="0" smtClean="0"/>
              <a:t> Complement Rule</a:t>
            </a:r>
          </a:p>
          <a:p>
            <a:pPr>
              <a:buNone/>
            </a:pPr>
            <a:r>
              <a:rPr lang="en-US" dirty="0"/>
              <a:t> </a:t>
            </a:r>
            <a:r>
              <a:rPr lang="en-US" dirty="0" smtClean="0"/>
              <a:t>P(A′) =  1  −   P(A)</a:t>
            </a:r>
          </a:p>
          <a:p>
            <a:pPr>
              <a:buNone/>
            </a:pPr>
            <a:r>
              <a:rPr lang="en-US" dirty="0"/>
              <a:t> </a:t>
            </a:r>
            <a:r>
              <a:rPr lang="en-US" dirty="0" smtClean="0"/>
              <a:t>         =   1 −  ¾</a:t>
            </a:r>
          </a:p>
          <a:p>
            <a:pPr>
              <a:buNone/>
            </a:pPr>
            <a:r>
              <a:rPr lang="en-US" dirty="0"/>
              <a:t> </a:t>
            </a:r>
            <a:r>
              <a:rPr lang="en-US" dirty="0" smtClean="0"/>
              <a:t>         =   1/4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21669" t="14583" r="21523" b="51042"/>
          <a:stretch>
            <a:fillRect/>
          </a:stretch>
        </p:blipFill>
        <p:spPr bwMode="auto">
          <a:xfrm>
            <a:off x="838199" y="838200"/>
            <a:ext cx="8063345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 l="15227" t="16667" r="40264" b="16667"/>
          <a:stretch>
            <a:fillRect/>
          </a:stretch>
        </p:blipFill>
        <p:spPr bwMode="auto">
          <a:xfrm>
            <a:off x="1295400" y="641684"/>
            <a:ext cx="7239000" cy="5454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21669" t="15625" r="21523" b="52083"/>
          <a:stretch>
            <a:fillRect/>
          </a:stretch>
        </p:blipFill>
        <p:spPr bwMode="auto">
          <a:xfrm>
            <a:off x="533400" y="914400"/>
            <a:ext cx="73914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 Terms</a:t>
            </a:r>
            <a:br>
              <a:rPr lang="en-US" dirty="0" smtClean="0"/>
            </a:b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Probability is a numerical measure of chance of occurrence of event.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Any process which yields well defined results or statistical data is called an experiment. A result of experiment is called an outcome.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 experiment  which has a unique(same)outcome,</a:t>
            </a:r>
          </a:p>
          <a:p>
            <a:pPr>
              <a:buNone/>
            </a:pPr>
            <a:r>
              <a:rPr lang="en-US" dirty="0" smtClean="0">
                <a:solidFill>
                  <a:srgbClr val="000000"/>
                </a:solidFill>
              </a:rPr>
              <a:t>   when repeated under same conditions is a deterministic experiment.</a:t>
            </a:r>
          </a:p>
          <a:p>
            <a:pPr>
              <a:buNone/>
            </a:pPr>
            <a:r>
              <a:rPr lang="en-US" dirty="0" smtClean="0">
                <a:solidFill>
                  <a:srgbClr val="000000"/>
                </a:solidFill>
              </a:rPr>
              <a:t>	Ex:Measuring the area of a circle of a specified(with fixed) radius.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two coins are tossed , then possible outcomes are : HH ; HT ; TT ; TH  Total possible outcomes =4  The outcomes in which one or more head occurs are : ​HT ; HH ; TH No. of favorable outcomes =3 </a:t>
            </a:r>
            <a:r>
              <a:rPr lang="en-US" i="1" dirty="0"/>
              <a:t>required</a:t>
            </a:r>
            <a:r>
              <a:rPr lang="en-US" dirty="0"/>
              <a:t> </a:t>
            </a:r>
            <a:r>
              <a:rPr lang="en-US" i="1" dirty="0"/>
              <a:t>probability</a:t>
            </a:r>
            <a:r>
              <a:rPr lang="en-US" dirty="0"/>
              <a:t> = </a:t>
            </a:r>
            <a:r>
              <a:rPr lang="en-US" i="1" dirty="0"/>
              <a:t>no</a:t>
            </a:r>
            <a:r>
              <a:rPr lang="en-US" dirty="0"/>
              <a:t>. </a:t>
            </a:r>
            <a:r>
              <a:rPr lang="en-US" i="1" dirty="0"/>
              <a:t>of</a:t>
            </a:r>
            <a:r>
              <a:rPr lang="en-US" dirty="0"/>
              <a:t> </a:t>
            </a:r>
            <a:r>
              <a:rPr lang="en-US" i="1" dirty="0" err="1"/>
              <a:t>favourable</a:t>
            </a:r>
            <a:r>
              <a:rPr lang="en-US" dirty="0"/>
              <a:t> </a:t>
            </a:r>
            <a:r>
              <a:rPr lang="en-US" i="1" dirty="0"/>
              <a:t>outcomes/</a:t>
            </a:r>
            <a:r>
              <a:rPr lang="en-US" dirty="0"/>
              <a:t> </a:t>
            </a:r>
            <a:r>
              <a:rPr lang="en-US" i="1" dirty="0"/>
              <a:t>total</a:t>
            </a:r>
            <a:r>
              <a:rPr lang="en-US" dirty="0"/>
              <a:t> </a:t>
            </a:r>
            <a:r>
              <a:rPr lang="en-US" i="1" dirty="0"/>
              <a:t>outcomes</a:t>
            </a:r>
            <a:r>
              <a:rPr lang="en-US" dirty="0"/>
              <a:t> = 3/4 =75%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21083" t="14583" r="22694" b="13542"/>
          <a:stretch>
            <a:fillRect/>
          </a:stretch>
        </p:blipFill>
        <p:spPr bwMode="auto">
          <a:xfrm>
            <a:off x="838200" y="609600"/>
            <a:ext cx="73152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Solution:</a:t>
            </a:r>
          </a:p>
          <a:p>
            <a:pPr>
              <a:buNone/>
            </a:pPr>
            <a:r>
              <a:rPr lang="en-US" dirty="0" smtClean="0"/>
              <a:t> P(A′) = {(1,1),(2,2),(3,3),(4,4),(5,5)}</a:t>
            </a:r>
          </a:p>
          <a:p>
            <a:pPr>
              <a:buNone/>
            </a:pPr>
            <a:r>
              <a:rPr lang="en-US" dirty="0" smtClean="0"/>
              <a:t> P(A′) = 5/25=1/5</a:t>
            </a:r>
          </a:p>
          <a:p>
            <a:pPr>
              <a:buNone/>
            </a:pPr>
            <a:r>
              <a:rPr lang="en-US" dirty="0" smtClean="0"/>
              <a:t> P(A) = 1 -  P(A′) </a:t>
            </a:r>
          </a:p>
          <a:p>
            <a:pPr>
              <a:buNone/>
            </a:pPr>
            <a:r>
              <a:rPr lang="en-US" dirty="0" smtClean="0"/>
              <a:t>         =  1 – 1/5</a:t>
            </a:r>
          </a:p>
          <a:p>
            <a:pPr>
              <a:buNone/>
            </a:pPr>
            <a:r>
              <a:rPr lang="en-US" dirty="0" smtClean="0"/>
              <a:t>         =4/5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038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Events are </a:t>
            </a:r>
            <a:r>
              <a:rPr lang="en-US" b="1" dirty="0">
                <a:solidFill>
                  <a:srgbClr val="04617B"/>
                </a:solidFill>
              </a:rPr>
              <a:t>mutually exclusive </a:t>
            </a:r>
            <a:r>
              <a:rPr lang="en-US" dirty="0"/>
              <a:t>if at most one of them can </a:t>
            </a:r>
            <a:r>
              <a:rPr lang="en-US" dirty="0" smtClean="0"/>
              <a:t>occur—that </a:t>
            </a:r>
            <a:r>
              <a:rPr lang="en-US" dirty="0"/>
              <a:t>is, if one of them occurs, then none </a:t>
            </a:r>
            <a:r>
              <a:rPr lang="en-US" dirty="0" smtClean="0"/>
              <a:t>of the </a:t>
            </a:r>
            <a:r>
              <a:rPr lang="en-US" dirty="0"/>
              <a:t>others can occur.</a:t>
            </a:r>
          </a:p>
          <a:p>
            <a:r>
              <a:rPr lang="en-US" dirty="0"/>
              <a:t>Events are </a:t>
            </a:r>
            <a:r>
              <a:rPr lang="en-US" b="1" dirty="0">
                <a:solidFill>
                  <a:srgbClr val="04617B"/>
                </a:solidFill>
              </a:rPr>
              <a:t>exhaustive </a:t>
            </a:r>
            <a:r>
              <a:rPr lang="en-US" dirty="0"/>
              <a:t>if they exhaust all </a:t>
            </a:r>
            <a:r>
              <a:rPr lang="en-US" dirty="0" smtClean="0"/>
              <a:t>possibilities—one of </a:t>
            </a:r>
            <a:r>
              <a:rPr lang="en-US" dirty="0"/>
              <a:t>the events </a:t>
            </a:r>
            <a:r>
              <a:rPr lang="en-US" i="1" dirty="0" smtClean="0"/>
              <a:t>must</a:t>
            </a:r>
            <a:r>
              <a:rPr lang="en-US" dirty="0" smtClean="0"/>
              <a:t> occur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i="1" dirty="0"/>
              <a:t>addition rule </a:t>
            </a:r>
            <a:r>
              <a:rPr lang="en-US" dirty="0"/>
              <a:t>of probability involves the probability that at least one of the events will </a:t>
            </a:r>
            <a:r>
              <a:rPr lang="en-US" dirty="0" smtClean="0"/>
              <a:t>occur.</a:t>
            </a:r>
          </a:p>
          <a:p>
            <a:pPr lvl="1"/>
            <a:r>
              <a:rPr lang="en-US" dirty="0" smtClean="0"/>
              <a:t>When the events are mutually exclusive, the probability that at least one of the events will occur is the sum of their individual probabilities: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9200" y="5638800"/>
            <a:ext cx="7315200" cy="46859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1771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 Rule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2111" t="11767" r="25273" b="26728"/>
          <a:stretch>
            <a:fillRect/>
          </a:stretch>
        </p:blipFill>
        <p:spPr bwMode="auto">
          <a:xfrm>
            <a:off x="685800" y="1600201"/>
            <a:ext cx="80772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 Rule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3980" t="21741" r="28076" b="16754"/>
          <a:stretch>
            <a:fillRect/>
          </a:stretch>
        </p:blipFill>
        <p:spPr bwMode="auto">
          <a:xfrm>
            <a:off x="685800" y="1752600"/>
            <a:ext cx="76962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 Rule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3045" t="45013" r="23403" b="16754"/>
          <a:stretch>
            <a:fillRect/>
          </a:stretch>
        </p:blipFill>
        <p:spPr bwMode="auto">
          <a:xfrm>
            <a:off x="578407" y="1828800"/>
            <a:ext cx="7879793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Multiplication 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>
              <a:latin typeface="Tw Cen MT (Body)"/>
            </a:endParaRPr>
          </a:p>
          <a:p>
            <a:r>
              <a:rPr lang="en-US" dirty="0" smtClean="0">
                <a:latin typeface="Tw Cen MT (Body)"/>
              </a:rPr>
              <a:t>If A and B are two INDEPENDENT events, then </a:t>
            </a:r>
          </a:p>
          <a:p>
            <a:pPr>
              <a:buNone/>
            </a:pPr>
            <a:r>
              <a:rPr lang="en-US" dirty="0" smtClean="0">
                <a:latin typeface="Tw Cen MT (Body)"/>
              </a:rPr>
              <a:t>		P(A and B) = P(A) * P(B).</a:t>
            </a:r>
          </a:p>
          <a:p>
            <a:r>
              <a:rPr lang="en-US" dirty="0" smtClean="0">
                <a:latin typeface="Tw Cen MT (Body)"/>
              </a:rPr>
              <a:t>If A and B are two Dependent Events, then</a:t>
            </a:r>
          </a:p>
          <a:p>
            <a:pPr>
              <a:buNone/>
            </a:pPr>
            <a:r>
              <a:rPr lang="en-US" dirty="0" smtClean="0">
                <a:latin typeface="Tw Cen MT (Body)"/>
              </a:rPr>
              <a:t>   		</a:t>
            </a:r>
            <a:r>
              <a:rPr lang="en-US" dirty="0" smtClean="0"/>
              <a:t>P(A and B) = P(A)P(B|A) = P(B)P(A|B),</a:t>
            </a:r>
            <a:endParaRPr lang="en-US" dirty="0">
              <a:latin typeface="Tw Cen MT (Body)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Conditional Probability </a:t>
            </a:r>
            <a:r>
              <a:rPr lang="en-US" dirty="0" smtClean="0"/>
              <a:t>and the </a:t>
            </a:r>
            <a:r>
              <a:rPr lang="en-US" dirty="0"/>
              <a:t>Multiplication </a:t>
            </a:r>
            <a:r>
              <a:rPr lang="en-US" dirty="0" smtClean="0"/>
              <a:t>Rule  </a:t>
            </a:r>
            <a:r>
              <a:rPr lang="en-US" sz="2200" dirty="0" smtClean="0"/>
              <a:t>(slide 1 of 2)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dirty="0"/>
              <a:t>formal way to revise probabilities on the basis of new information is to use conditional probabilities.</a:t>
            </a:r>
          </a:p>
          <a:p>
            <a:r>
              <a:rPr lang="en-US" dirty="0"/>
              <a:t>Let </a:t>
            </a:r>
            <a:r>
              <a:rPr lang="en-US" i="1" dirty="0"/>
              <a:t>A</a:t>
            </a:r>
            <a:r>
              <a:rPr lang="en-US" dirty="0"/>
              <a:t> and </a:t>
            </a:r>
            <a:r>
              <a:rPr lang="en-US" i="1" dirty="0"/>
              <a:t>B</a:t>
            </a:r>
            <a:r>
              <a:rPr lang="en-US" dirty="0"/>
              <a:t> be any events with probabilities </a:t>
            </a:r>
            <a:r>
              <a:rPr lang="en-US" i="1" dirty="0"/>
              <a:t>P</a:t>
            </a:r>
            <a:r>
              <a:rPr lang="en-US" dirty="0"/>
              <a:t>(</a:t>
            </a:r>
            <a:r>
              <a:rPr lang="en-US" i="1" dirty="0"/>
              <a:t>A</a:t>
            </a:r>
            <a:r>
              <a:rPr lang="en-US" dirty="0"/>
              <a:t>) and </a:t>
            </a:r>
            <a:r>
              <a:rPr lang="en-US" i="1" dirty="0"/>
              <a:t>P</a:t>
            </a:r>
            <a:r>
              <a:rPr lang="en-US" dirty="0"/>
              <a:t>(</a:t>
            </a:r>
            <a:r>
              <a:rPr lang="en-US" i="1" dirty="0"/>
              <a:t>B</a:t>
            </a:r>
            <a:r>
              <a:rPr lang="en-US" dirty="0"/>
              <a:t>). </a:t>
            </a:r>
            <a:r>
              <a:rPr lang="en-US" dirty="0" smtClean="0"/>
              <a:t>If you </a:t>
            </a:r>
            <a:r>
              <a:rPr lang="en-US" dirty="0"/>
              <a:t>are told that </a:t>
            </a:r>
            <a:r>
              <a:rPr lang="en-US" i="1" dirty="0"/>
              <a:t>B</a:t>
            </a:r>
            <a:r>
              <a:rPr lang="en-US" dirty="0"/>
              <a:t> has occurred, then the probability of </a:t>
            </a:r>
            <a:r>
              <a:rPr lang="en-US" i="1" dirty="0"/>
              <a:t>A</a:t>
            </a:r>
            <a:r>
              <a:rPr lang="en-US" dirty="0"/>
              <a:t> might change. 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new probability of </a:t>
            </a:r>
            <a:r>
              <a:rPr lang="en-US" i="1" dirty="0"/>
              <a:t>A</a:t>
            </a:r>
            <a:r>
              <a:rPr lang="en-US" dirty="0"/>
              <a:t> is called the </a:t>
            </a:r>
            <a:r>
              <a:rPr lang="en-US" b="1" dirty="0">
                <a:solidFill>
                  <a:srgbClr val="04617B"/>
                </a:solidFill>
              </a:rPr>
              <a:t>conditional probability </a:t>
            </a:r>
            <a:r>
              <a:rPr lang="en-US" dirty="0"/>
              <a:t>of </a:t>
            </a:r>
            <a:r>
              <a:rPr lang="en-US" i="1" dirty="0"/>
              <a:t>A</a:t>
            </a:r>
            <a:r>
              <a:rPr lang="en-US" dirty="0"/>
              <a:t> given </a:t>
            </a:r>
            <a:r>
              <a:rPr lang="en-US" i="1" dirty="0" smtClean="0"/>
              <a:t>B</a:t>
            </a:r>
            <a:r>
              <a:rPr lang="en-US" dirty="0" smtClean="0"/>
              <a:t>, or </a:t>
            </a:r>
            <a:r>
              <a:rPr lang="en-US" i="1" dirty="0" smtClean="0"/>
              <a:t>P</a:t>
            </a:r>
            <a:r>
              <a:rPr lang="en-US" dirty="0" smtClean="0"/>
              <a:t>(</a:t>
            </a:r>
            <a:r>
              <a:rPr lang="en-US" i="1" dirty="0" smtClean="0"/>
              <a:t>A|B</a:t>
            </a:r>
            <a:r>
              <a:rPr lang="en-US" dirty="0" smtClean="0"/>
              <a:t>). </a:t>
            </a:r>
          </a:p>
          <a:p>
            <a:pPr lvl="1"/>
            <a:r>
              <a:rPr lang="en-US" dirty="0" smtClean="0"/>
              <a:t>It can be calculated with the following formula: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38400" y="5334000"/>
            <a:ext cx="3632200" cy="1193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2762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Conditional Probability </a:t>
            </a:r>
            <a:r>
              <a:rPr lang="en-US" dirty="0" smtClean="0"/>
              <a:t>and the </a:t>
            </a:r>
            <a:r>
              <a:rPr lang="en-US" dirty="0"/>
              <a:t>Multiplication </a:t>
            </a:r>
            <a:r>
              <a:rPr lang="en-US" dirty="0" smtClean="0"/>
              <a:t>Rule  </a:t>
            </a:r>
            <a:r>
              <a:rPr lang="en-US" sz="2200" dirty="0" smtClean="0"/>
              <a:t>(slide 2 of 2)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The numerator in this formula is the probability </a:t>
            </a:r>
            <a:r>
              <a:rPr lang="en-US" dirty="0" smtClean="0"/>
              <a:t>that </a:t>
            </a:r>
            <a:r>
              <a:rPr lang="en-US" i="1" dirty="0"/>
              <a:t>both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dirty="0"/>
              <a:t> and </a:t>
            </a:r>
            <a:r>
              <a:rPr lang="en-US" i="1" dirty="0"/>
              <a:t>B</a:t>
            </a:r>
            <a:r>
              <a:rPr lang="en-US" dirty="0"/>
              <a:t> occur. This probability must be known to find</a:t>
            </a:r>
            <a:r>
              <a:rPr lang="en-US" i="1" dirty="0"/>
              <a:t> P</a:t>
            </a:r>
            <a:r>
              <a:rPr lang="en-US" dirty="0"/>
              <a:t>(</a:t>
            </a:r>
            <a:r>
              <a:rPr lang="en-US" i="1" dirty="0" smtClean="0"/>
              <a:t>A</a:t>
            </a:r>
            <a:r>
              <a:rPr lang="en-US" dirty="0" smtClean="0"/>
              <a:t>|</a:t>
            </a:r>
            <a:r>
              <a:rPr lang="en-US" i="1" dirty="0" smtClean="0"/>
              <a:t>B</a:t>
            </a:r>
            <a:r>
              <a:rPr lang="en-US" dirty="0"/>
              <a:t>).</a:t>
            </a:r>
          </a:p>
          <a:p>
            <a:r>
              <a:rPr lang="en-US" dirty="0"/>
              <a:t>However, in some applications, </a:t>
            </a:r>
            <a:r>
              <a:rPr lang="en-US" i="1" dirty="0"/>
              <a:t>P</a:t>
            </a:r>
            <a:r>
              <a:rPr lang="en-US" dirty="0"/>
              <a:t>(</a:t>
            </a:r>
            <a:r>
              <a:rPr lang="en-US" i="1" dirty="0" smtClean="0"/>
              <a:t>A</a:t>
            </a:r>
            <a:r>
              <a:rPr lang="en-US" dirty="0"/>
              <a:t>|</a:t>
            </a:r>
            <a:r>
              <a:rPr lang="en-US" i="1" dirty="0" smtClean="0"/>
              <a:t>B</a:t>
            </a:r>
            <a:r>
              <a:rPr lang="en-US" dirty="0"/>
              <a:t>) and </a:t>
            </a:r>
            <a:r>
              <a:rPr lang="en-US" i="1" dirty="0"/>
              <a:t>P</a:t>
            </a:r>
            <a:r>
              <a:rPr lang="en-US" dirty="0"/>
              <a:t>(</a:t>
            </a:r>
            <a:r>
              <a:rPr lang="en-US" i="1" dirty="0"/>
              <a:t>B</a:t>
            </a:r>
            <a:r>
              <a:rPr lang="en-US" dirty="0"/>
              <a:t>) are known. Then you can multiply both sides of the equation by </a:t>
            </a:r>
            <a:r>
              <a:rPr lang="en-US" i="1" dirty="0"/>
              <a:t>P</a:t>
            </a:r>
            <a:r>
              <a:rPr lang="en-US" dirty="0"/>
              <a:t>(</a:t>
            </a:r>
            <a:r>
              <a:rPr lang="en-US" i="1" dirty="0"/>
              <a:t>B</a:t>
            </a:r>
            <a:r>
              <a:rPr lang="en-US" dirty="0"/>
              <a:t>) to obtain the </a:t>
            </a:r>
            <a:r>
              <a:rPr lang="en-US" b="1" dirty="0">
                <a:solidFill>
                  <a:schemeClr val="tx2"/>
                </a:solidFill>
              </a:rPr>
              <a:t>multiplication rule </a:t>
            </a:r>
            <a:r>
              <a:rPr lang="en-US" dirty="0"/>
              <a:t>for </a:t>
            </a:r>
            <a:r>
              <a:rPr lang="en-US" i="1" dirty="0"/>
              <a:t>P</a:t>
            </a:r>
            <a:r>
              <a:rPr lang="en-US" dirty="0"/>
              <a:t>(</a:t>
            </a:r>
            <a:r>
              <a:rPr lang="en-US" i="1" dirty="0"/>
              <a:t>A</a:t>
            </a:r>
            <a:r>
              <a:rPr lang="en-US" dirty="0"/>
              <a:t> and</a:t>
            </a:r>
            <a:r>
              <a:rPr lang="en-US" i="1" dirty="0"/>
              <a:t> B</a:t>
            </a:r>
            <a:r>
              <a:rPr lang="en-US" dirty="0" smtClean="0"/>
              <a:t>):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2200" y="5105400"/>
            <a:ext cx="4267200" cy="6096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3935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Probability theory is concerned only with analysis of random experiment.</a:t>
            </a:r>
          </a:p>
          <a:p>
            <a:r>
              <a:rPr lang="en-US" dirty="0" smtClean="0"/>
              <a:t>Sample Space</a:t>
            </a:r>
          </a:p>
          <a:p>
            <a:pPr lvl="1"/>
            <a:r>
              <a:rPr lang="en-US" dirty="0" smtClean="0"/>
              <a:t>The set of all possible outcomes of a random experiment is a sample space. It is denoted by ‘S’</a:t>
            </a:r>
          </a:p>
          <a:p>
            <a:r>
              <a:rPr lang="en-US" dirty="0" smtClean="0"/>
              <a:t>A sample space containing  only finite number of outcome is a finite sample space.</a:t>
            </a:r>
          </a:p>
          <a:p>
            <a:pPr lvl="1"/>
            <a:r>
              <a:rPr lang="en-US" dirty="0" smtClean="0"/>
              <a:t>When a coin is tossed the S={H,T}</a:t>
            </a:r>
          </a:p>
          <a:p>
            <a:r>
              <a:rPr lang="en-US" dirty="0" smtClean="0"/>
              <a:t>A sample space with uncountable number of outcome is an infinite sample space.</a:t>
            </a:r>
          </a:p>
          <a:p>
            <a:pPr lvl="1"/>
            <a:r>
              <a:rPr lang="en-US" dirty="0" smtClean="0"/>
              <a:t>Body temperature may be between 98</a:t>
            </a:r>
            <a:r>
              <a:rPr lang="en-US" baseline="30000" dirty="0" smtClean="0"/>
              <a:t>o</a:t>
            </a:r>
            <a:r>
              <a:rPr lang="en-US" dirty="0" smtClean="0"/>
              <a:t> F and 104</a:t>
            </a:r>
            <a:r>
              <a:rPr lang="en-US" baseline="30000" dirty="0" smtClean="0"/>
              <a:t>o</a:t>
            </a:r>
            <a:r>
              <a:rPr lang="en-US" dirty="0" smtClean="0"/>
              <a:t> F</a:t>
            </a:r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>
              <a:buNone/>
            </a:pPr>
            <a:r>
              <a:rPr lang="en-US" dirty="0" smtClean="0"/>
              <a:t> 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Multiplication Rule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54167" t="45013" r="7516" b="33377"/>
          <a:stretch>
            <a:fillRect/>
          </a:stretch>
        </p:blipFill>
        <p:spPr bwMode="auto">
          <a:xfrm>
            <a:off x="914400" y="1676400"/>
            <a:ext cx="6248400" cy="1739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Multiplication Rule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27998" t="20079" r="40226" b="63298"/>
          <a:stretch>
            <a:fillRect/>
          </a:stretch>
        </p:blipFill>
        <p:spPr bwMode="auto">
          <a:xfrm>
            <a:off x="838200" y="1752600"/>
            <a:ext cx="77724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Multiplication Rule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lum bright="-51000"/>
          </a:blip>
          <a:srcRect l="9307" t="25066" r="13123" b="21741"/>
          <a:stretch>
            <a:fillRect/>
          </a:stretch>
        </p:blipFill>
        <p:spPr bwMode="auto">
          <a:xfrm>
            <a:off x="543910" y="1676400"/>
            <a:ext cx="753329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Multiplication Rule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lum bright="-51000"/>
          </a:blip>
          <a:srcRect l="7438" t="10105" r="11254" b="10105"/>
          <a:stretch>
            <a:fillRect/>
          </a:stretch>
        </p:blipFill>
        <p:spPr bwMode="auto">
          <a:xfrm>
            <a:off x="762000" y="1600200"/>
            <a:ext cx="7086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Conditional Probability and the Multiplication Rule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1176" t="33377" r="25273" b="16754"/>
          <a:stretch>
            <a:fillRect/>
          </a:stretch>
        </p:blipFill>
        <p:spPr bwMode="auto">
          <a:xfrm>
            <a:off x="838200" y="1676400"/>
            <a:ext cx="79248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Multiplication Rule</a:t>
            </a:r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28933" t="36071" r="38357" b="35040"/>
          <a:stretch>
            <a:fillRect/>
          </a:stretch>
        </p:blipFill>
        <p:spPr bwMode="auto">
          <a:xfrm>
            <a:off x="1045633" y="1905000"/>
            <a:ext cx="7641167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Example 4</a:t>
            </a:r>
            <a:r>
              <a:rPr lang="en-US" sz="4000" dirty="0" smtClean="0"/>
              <a:t>. :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/>
              <a:t>Assessing Uncertainty at Bender Company  </a:t>
            </a:r>
            <a:r>
              <a:rPr lang="en-US" sz="2200" dirty="0"/>
              <a:t>(slide 1 of 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SzPct val="70000"/>
            </a:pPr>
            <a:r>
              <a:rPr lang="en-US" b="1" dirty="0"/>
              <a:t>Objective: </a:t>
            </a:r>
            <a:r>
              <a:rPr lang="en-US" dirty="0"/>
              <a:t>To apply probability rules to calculate the probability that Bender will meet its end-of-July deadline, given the information </a:t>
            </a:r>
            <a:r>
              <a:rPr lang="en-US" dirty="0" smtClean="0"/>
              <a:t>it has </a:t>
            </a:r>
            <a:r>
              <a:rPr lang="en-US" dirty="0"/>
              <a:t>at the beginning of July.</a:t>
            </a:r>
            <a:endParaRPr lang="en-US" b="1" dirty="0"/>
          </a:p>
          <a:p>
            <a:pPr>
              <a:buSzPct val="70000"/>
            </a:pPr>
            <a:r>
              <a:rPr lang="en-US" b="1" dirty="0"/>
              <a:t>Solution: </a:t>
            </a:r>
            <a:r>
              <a:rPr lang="en-US" dirty="0"/>
              <a:t>Let </a:t>
            </a:r>
            <a:r>
              <a:rPr lang="en-US" i="1" dirty="0"/>
              <a:t>A</a:t>
            </a:r>
            <a:r>
              <a:rPr lang="en-US" dirty="0"/>
              <a:t> be the event that Bender meets </a:t>
            </a:r>
            <a:r>
              <a:rPr lang="en-US" dirty="0" smtClean="0"/>
              <a:t>its end-of-July deadline, and let </a:t>
            </a:r>
            <a:r>
              <a:rPr lang="en-US" i="1" dirty="0" smtClean="0"/>
              <a:t>B</a:t>
            </a:r>
            <a:r>
              <a:rPr lang="en-US" dirty="0" smtClean="0"/>
              <a:t> be the event that Bender receives the materials it needs from its supplier by the middle of July.</a:t>
            </a:r>
          </a:p>
          <a:p>
            <a:pPr>
              <a:buSzPct val="70000"/>
            </a:pPr>
            <a:r>
              <a:rPr lang="en-US" dirty="0" smtClean="0"/>
              <a:t>Bender estimates that the chances of getting the materials on time are 2 out of 3, so that </a:t>
            </a:r>
            <a:r>
              <a:rPr lang="en-US" i="1" dirty="0" smtClean="0"/>
              <a:t>P(B)</a:t>
            </a:r>
            <a:r>
              <a:rPr lang="en-US" dirty="0" smtClean="0"/>
              <a:t> = 2/3.</a:t>
            </a:r>
          </a:p>
          <a:p>
            <a:pPr>
              <a:buSzPct val="70000"/>
            </a:pPr>
            <a:r>
              <a:rPr lang="en-US" dirty="0" smtClean="0"/>
              <a:t>Bender estimates that</a:t>
            </a:r>
            <a:r>
              <a:rPr lang="en-US" i="1" dirty="0" smtClean="0"/>
              <a:t> if</a:t>
            </a:r>
            <a:r>
              <a:rPr lang="en-US" dirty="0" smtClean="0"/>
              <a:t> it receives the required materials on time, the chances of meeting the deadline are 3 out of 4, so that </a:t>
            </a:r>
            <a:r>
              <a:rPr lang="en-US" i="1" dirty="0" smtClean="0"/>
              <a:t>P</a:t>
            </a:r>
            <a:r>
              <a:rPr lang="en-US" dirty="0" smtClean="0"/>
              <a:t>(</a:t>
            </a:r>
            <a:r>
              <a:rPr lang="en-US" i="1" dirty="0" smtClean="0"/>
              <a:t>A</a:t>
            </a:r>
            <a:r>
              <a:rPr lang="en-US" dirty="0"/>
              <a:t>|</a:t>
            </a:r>
            <a:r>
              <a:rPr lang="en-US" i="1" dirty="0" smtClean="0"/>
              <a:t>B</a:t>
            </a:r>
            <a:r>
              <a:rPr lang="en-US" dirty="0" smtClean="0"/>
              <a:t>) = 3/4.</a:t>
            </a:r>
          </a:p>
          <a:p>
            <a:pPr>
              <a:buSzPct val="70000"/>
            </a:pPr>
            <a:r>
              <a:rPr lang="en-US" dirty="0" smtClean="0"/>
              <a:t>Bender estimates that the chances of meeting the deadline are 1 out of 5 if the materials do </a:t>
            </a:r>
            <a:r>
              <a:rPr lang="en-US" i="1" dirty="0" smtClean="0"/>
              <a:t>not</a:t>
            </a:r>
            <a:r>
              <a:rPr lang="en-US" dirty="0" smtClean="0"/>
              <a:t> arrive on time, so that </a:t>
            </a:r>
            <a:r>
              <a:rPr lang="en-US" i="1" dirty="0" smtClean="0"/>
              <a:t>P</a:t>
            </a:r>
            <a:r>
              <a:rPr lang="en-US" dirty="0" smtClean="0"/>
              <a:t>(</a:t>
            </a:r>
            <a:r>
              <a:rPr lang="en-US" i="1" dirty="0" smtClean="0"/>
              <a:t>A</a:t>
            </a:r>
            <a:r>
              <a:rPr lang="en-US" dirty="0"/>
              <a:t>|</a:t>
            </a:r>
            <a:r>
              <a:rPr lang="en-US" i="1" dirty="0" smtClean="0"/>
              <a:t>B</a:t>
            </a:r>
            <a:r>
              <a:rPr lang="en-US" dirty="0" smtClean="0"/>
              <a:t>) = 1/5.</a:t>
            </a:r>
          </a:p>
          <a:p>
            <a:pPr>
              <a:buSzPct val="70000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1600200" y="5989320"/>
            <a:ext cx="21031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9020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Example 4.1:</a:t>
            </a:r>
            <a:br>
              <a:rPr lang="en-US" sz="4000" dirty="0"/>
            </a:br>
            <a:r>
              <a:rPr lang="en-US" sz="4000" dirty="0"/>
              <a:t>Assessing Uncertainty at Bender Company  </a:t>
            </a:r>
            <a:r>
              <a:rPr lang="en-US" sz="2200" dirty="0"/>
              <a:t>(slide </a:t>
            </a:r>
            <a:r>
              <a:rPr lang="en-US" sz="2200" dirty="0" smtClean="0"/>
              <a:t>2 </a:t>
            </a:r>
            <a:r>
              <a:rPr lang="en-US" sz="2200" dirty="0"/>
              <a:t>of 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buSzPct val="70000"/>
            </a:pPr>
            <a:r>
              <a:rPr lang="en-US" sz="2500" dirty="0" smtClean="0"/>
              <a:t>The uncertain situation is depicted graphically in the form of a </a:t>
            </a:r>
            <a:r>
              <a:rPr lang="en-US" sz="2500" b="1" dirty="0" smtClean="0">
                <a:solidFill>
                  <a:schemeClr val="tx2"/>
                </a:solidFill>
              </a:rPr>
              <a:t>probability tree</a:t>
            </a:r>
            <a:r>
              <a:rPr lang="en-US" sz="2500" dirty="0" smtClean="0"/>
              <a:t>.</a:t>
            </a:r>
          </a:p>
          <a:p>
            <a:pPr>
              <a:buSzPct val="70000"/>
            </a:pPr>
            <a:endParaRPr lang="en-US" dirty="0"/>
          </a:p>
          <a:p>
            <a:pPr>
              <a:buSzPct val="70000"/>
            </a:pPr>
            <a:endParaRPr lang="en-US" dirty="0" smtClean="0"/>
          </a:p>
          <a:p>
            <a:pPr marL="0" indent="0">
              <a:buSzPct val="70000"/>
              <a:buNone/>
            </a:pPr>
            <a:endParaRPr lang="en-US" dirty="0" smtClean="0"/>
          </a:p>
          <a:p>
            <a:pPr>
              <a:buSzPct val="70000"/>
            </a:pPr>
            <a:endParaRPr lang="en-US" dirty="0"/>
          </a:p>
          <a:p>
            <a:pPr>
              <a:buSzPct val="70000"/>
            </a:pPr>
            <a:endParaRPr lang="en-US" dirty="0" smtClean="0"/>
          </a:p>
          <a:p>
            <a:pPr lvl="1"/>
            <a:r>
              <a:rPr lang="en-US" sz="2500" dirty="0" smtClean="0"/>
              <a:t>The addition rule for mutually exclusive events implies that</a:t>
            </a:r>
            <a:endParaRPr lang="en-US" dirty="0" smtClean="0"/>
          </a:p>
          <a:p>
            <a:pPr>
              <a:buSzPct val="70000"/>
            </a:pPr>
            <a:endParaRPr lang="en-US" dirty="0" smtClean="0"/>
          </a:p>
          <a:p>
            <a:pPr>
              <a:buSzPct val="70000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7800" y="5638800"/>
            <a:ext cx="6604000" cy="38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67000" y="2438400"/>
            <a:ext cx="3733800" cy="273688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0870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Independence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There are situations where the probabilities </a:t>
            </a:r>
            <a:r>
              <a:rPr lang="en-US" i="1" dirty="0" smtClean="0"/>
              <a:t>P</a:t>
            </a:r>
            <a:r>
              <a:rPr lang="en-US" dirty="0" smtClean="0"/>
              <a:t>(</a:t>
            </a:r>
            <a:r>
              <a:rPr lang="en-US" i="1" dirty="0" smtClean="0"/>
              <a:t>A</a:t>
            </a:r>
            <a:r>
              <a:rPr lang="en-US" dirty="0" smtClean="0"/>
              <a:t>),    </a:t>
            </a:r>
            <a:r>
              <a:rPr lang="en-US" i="1" dirty="0" smtClean="0"/>
              <a:t>P</a:t>
            </a:r>
            <a:r>
              <a:rPr lang="en-US" dirty="0" smtClean="0"/>
              <a:t>(</a:t>
            </a:r>
            <a:r>
              <a:rPr lang="en-US" i="1" dirty="0" smtClean="0"/>
              <a:t>A</a:t>
            </a:r>
            <a:r>
              <a:rPr lang="en-US" dirty="0" smtClean="0"/>
              <a:t>|</a:t>
            </a:r>
            <a:r>
              <a:rPr lang="en-US" i="1" dirty="0" smtClean="0"/>
              <a:t>B</a:t>
            </a:r>
            <a:r>
              <a:rPr lang="en-US" dirty="0" smtClean="0"/>
              <a:t>), and </a:t>
            </a:r>
            <a:r>
              <a:rPr lang="en-US" i="1" dirty="0" smtClean="0"/>
              <a:t>P</a:t>
            </a:r>
            <a:r>
              <a:rPr lang="en-US" dirty="0" smtClean="0"/>
              <a:t>(</a:t>
            </a:r>
            <a:r>
              <a:rPr lang="en-US" i="1" dirty="0" smtClean="0"/>
              <a:t>A</a:t>
            </a:r>
            <a:r>
              <a:rPr lang="en-US" dirty="0" smtClean="0"/>
              <a:t>|</a:t>
            </a:r>
            <a:r>
              <a:rPr lang="en-US" i="1" dirty="0" smtClean="0"/>
              <a:t>B</a:t>
            </a:r>
            <a:r>
              <a:rPr lang="en-US" dirty="0" smtClean="0"/>
              <a:t>) are equal. In this case, </a:t>
            </a:r>
            <a:r>
              <a:rPr lang="en-US" i="1" dirty="0" smtClean="0"/>
              <a:t>A</a:t>
            </a:r>
            <a:r>
              <a:rPr lang="en-US" dirty="0" smtClean="0"/>
              <a:t> and </a:t>
            </a:r>
            <a:r>
              <a:rPr lang="en-US" i="1" dirty="0" smtClean="0"/>
              <a:t>B</a:t>
            </a:r>
            <a:r>
              <a:rPr lang="en-US" dirty="0" smtClean="0"/>
              <a:t> are </a:t>
            </a:r>
            <a:r>
              <a:rPr lang="en-US" b="1" dirty="0">
                <a:solidFill>
                  <a:schemeClr val="tx2"/>
                </a:solidFill>
              </a:rPr>
              <a:t>probabilistic independent </a:t>
            </a:r>
            <a:r>
              <a:rPr lang="en-US" b="1" dirty="0" smtClean="0">
                <a:solidFill>
                  <a:schemeClr val="tx2"/>
                </a:solidFill>
              </a:rPr>
              <a:t>events</a:t>
            </a:r>
            <a:r>
              <a:rPr lang="en-US" dirty="0" smtClean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This does </a:t>
            </a:r>
            <a:r>
              <a:rPr lang="en-US" i="1" dirty="0" smtClean="0">
                <a:solidFill>
                  <a:srgbClr val="000000"/>
                </a:solidFill>
              </a:rPr>
              <a:t>not</a:t>
            </a:r>
            <a:r>
              <a:rPr lang="en-US" dirty="0" smtClean="0">
                <a:solidFill>
                  <a:srgbClr val="000000"/>
                </a:solidFill>
              </a:rPr>
              <a:t> mean that they are mutually exclusive.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Rather, it </a:t>
            </a:r>
            <a:r>
              <a:rPr lang="en-US" dirty="0" smtClean="0"/>
              <a:t>means </a:t>
            </a:r>
            <a:r>
              <a:rPr lang="en-US" dirty="0"/>
              <a:t>that knowledge of one event is of no value when assessing the probability of the other</a:t>
            </a:r>
            <a:r>
              <a:rPr lang="en-US" dirty="0" smtClean="0"/>
              <a:t>. </a:t>
            </a:r>
            <a:endParaRPr lang="en-US" dirty="0"/>
          </a:p>
          <a:p>
            <a:r>
              <a:rPr lang="en-US" dirty="0" smtClean="0"/>
              <a:t>When two events are probabilistically independent, the multiplication rule simplifies to:</a:t>
            </a:r>
          </a:p>
          <a:p>
            <a:endParaRPr lang="en-US" dirty="0" smtClean="0"/>
          </a:p>
          <a:p>
            <a:r>
              <a:rPr lang="en-US" dirty="0" smtClean="0"/>
              <a:t>To tell </a:t>
            </a:r>
            <a:r>
              <a:rPr lang="en-US" dirty="0"/>
              <a:t>whether events </a:t>
            </a:r>
            <a:r>
              <a:rPr lang="en-US" i="1" dirty="0"/>
              <a:t>are</a:t>
            </a:r>
            <a:r>
              <a:rPr lang="en-US" dirty="0"/>
              <a:t> probabilistically </a:t>
            </a:r>
            <a:r>
              <a:rPr lang="en-US" dirty="0" smtClean="0"/>
              <a:t>independent, you typically need </a:t>
            </a:r>
            <a:r>
              <a:rPr lang="en-US" dirty="0"/>
              <a:t>empirical </a:t>
            </a:r>
            <a:r>
              <a:rPr lang="en-US" dirty="0" smtClean="0"/>
              <a:t>data.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3364992" y="2057400"/>
            <a:ext cx="21031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00400" y="4800600"/>
            <a:ext cx="2590800" cy="32217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0115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Equally Likely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many situations, outcomes are equally likely</a:t>
            </a:r>
            <a:br>
              <a:rPr lang="en-US" dirty="0"/>
            </a:br>
            <a:r>
              <a:rPr lang="en-US" dirty="0"/>
              <a:t>(e.g</a:t>
            </a:r>
            <a:r>
              <a:rPr lang="en-US" dirty="0" smtClean="0"/>
              <a:t>., </a:t>
            </a:r>
            <a:r>
              <a:rPr lang="en-US" dirty="0"/>
              <a:t>flipping coins, throwing </a:t>
            </a:r>
            <a:r>
              <a:rPr lang="en-US" dirty="0" smtClean="0"/>
              <a:t>dice</a:t>
            </a:r>
            <a:r>
              <a:rPr lang="en-US" dirty="0"/>
              <a:t>, etc.).</a:t>
            </a:r>
          </a:p>
          <a:p>
            <a:r>
              <a:rPr lang="en-US" dirty="0"/>
              <a:t>Many probabilities, particularly in games of chance, can be calculated by using an equally likely argument.</a:t>
            </a:r>
          </a:p>
          <a:p>
            <a:r>
              <a:rPr lang="en-US" dirty="0" smtClean="0"/>
              <a:t>However</a:t>
            </a:r>
            <a:r>
              <a:rPr lang="en-US" dirty="0"/>
              <a:t>, many </a:t>
            </a:r>
            <a:r>
              <a:rPr lang="en-US" dirty="0" smtClean="0"/>
              <a:t>other probabilities</a:t>
            </a:r>
            <a:r>
              <a:rPr lang="en-US" dirty="0"/>
              <a:t>, especially those in business situations, </a:t>
            </a:r>
            <a:r>
              <a:rPr lang="en-US" i="1" dirty="0"/>
              <a:t>cannot</a:t>
            </a:r>
            <a:r>
              <a:rPr lang="en-US" dirty="0"/>
              <a:t> be calculated by equally likely arguments, simply because the possible outcomes are </a:t>
            </a:r>
            <a:r>
              <a:rPr lang="en-US" i="1" dirty="0"/>
              <a:t>not</a:t>
            </a:r>
            <a:r>
              <a:rPr lang="en-US" dirty="0"/>
              <a:t> equally likely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326121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Events</a:t>
            </a:r>
          </a:p>
          <a:p>
            <a:pPr lvl="1"/>
            <a:r>
              <a:rPr lang="en-US" dirty="0" smtClean="0"/>
              <a:t>An event is a set of outcomes of a random experiment. It is a subset of sample space. Events are denoted by capital letters A,B,C etc and their outcomes are denoted by small letters a,b,c etc.</a:t>
            </a:r>
          </a:p>
          <a:p>
            <a:pPr lvl="2"/>
            <a:r>
              <a:rPr lang="en-US" dirty="0" smtClean="0"/>
              <a:t>An event does not contain any outcome is null(impossible)event.</a:t>
            </a:r>
          </a:p>
          <a:p>
            <a:pPr lvl="2"/>
            <a:r>
              <a:rPr lang="en-US" dirty="0" smtClean="0"/>
              <a:t>An event has only one outcome is a simple event.</a:t>
            </a:r>
          </a:p>
          <a:p>
            <a:pPr lvl="2"/>
            <a:r>
              <a:rPr lang="en-US" dirty="0" smtClean="0"/>
              <a:t>An event has more than one outcome is a compound event.</a:t>
            </a:r>
          </a:p>
          <a:p>
            <a:pPr lvl="1"/>
            <a:r>
              <a:rPr lang="en-US" dirty="0" smtClean="0"/>
              <a:t>Example: While throwing a die ,A is an event of getting a multiple of 3, B is an event of getting a multiple of 4, C is an event of getting a multiple of 7.</a:t>
            </a:r>
          </a:p>
          <a:p>
            <a:pPr lvl="1"/>
            <a:r>
              <a:rPr lang="en-US" dirty="0" smtClean="0"/>
              <a:t>That is, A={3,6},B={4},C=ɸ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Subjective vs. Objective Probabilities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>
                <a:solidFill>
                  <a:srgbClr val="04617B"/>
                </a:solidFill>
              </a:rPr>
              <a:t>Objective probabilities </a:t>
            </a:r>
            <a:r>
              <a:rPr lang="en-US" dirty="0"/>
              <a:t>are those that can be estimated from long-run </a:t>
            </a:r>
            <a:r>
              <a:rPr lang="en-US" dirty="0" smtClean="0"/>
              <a:t>proportions.</a:t>
            </a:r>
          </a:p>
          <a:p>
            <a:r>
              <a:rPr lang="en-US" dirty="0" smtClean="0"/>
              <a:t>The </a:t>
            </a:r>
            <a:r>
              <a:rPr lang="en-US" b="1" dirty="0">
                <a:solidFill>
                  <a:srgbClr val="04617B"/>
                </a:solidFill>
              </a:rPr>
              <a:t>relative frequency </a:t>
            </a:r>
            <a:r>
              <a:rPr lang="en-US" dirty="0"/>
              <a:t>of an event is the proportion of times the event occurs out of the number of times the random experiment is run. 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relative frequency can be recorded as a proportion or a percentage.</a:t>
            </a:r>
          </a:p>
          <a:p>
            <a:pPr lvl="1"/>
            <a:r>
              <a:rPr lang="en-US" dirty="0"/>
              <a:t>A famous result called the </a:t>
            </a:r>
            <a:r>
              <a:rPr lang="en-US" i="1" dirty="0"/>
              <a:t>law of large numbers </a:t>
            </a:r>
            <a:r>
              <a:rPr lang="en-US" dirty="0"/>
              <a:t>states that this relative frequency, in the long run, will get closer and closer to the “true” probability of an event.</a:t>
            </a:r>
          </a:p>
          <a:p>
            <a:r>
              <a:rPr lang="en-US" dirty="0" smtClean="0"/>
              <a:t>However, many business situations cannot be repeated under identical conditions, so you must use </a:t>
            </a:r>
            <a:r>
              <a:rPr lang="en-US" b="1" dirty="0" smtClean="0">
                <a:solidFill>
                  <a:schemeClr val="tx2"/>
                </a:solidFill>
              </a:rPr>
              <a:t>subjective probabilities</a:t>
            </a:r>
            <a:r>
              <a:rPr lang="en-US" dirty="0"/>
              <a:t> </a:t>
            </a:r>
            <a:r>
              <a:rPr lang="en-US" dirty="0" smtClean="0"/>
              <a:t>in these cases.</a:t>
            </a:r>
          </a:p>
          <a:p>
            <a:pPr lvl="1"/>
            <a:r>
              <a:rPr lang="en-US" dirty="0" smtClean="0"/>
              <a:t>A subjective probability is </a:t>
            </a:r>
            <a:r>
              <a:rPr lang="en-US" dirty="0"/>
              <a:t>one person’s assessment of the likelihood that a certain event will occur.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7632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Probability Distribution </a:t>
            </a:r>
            <a:r>
              <a:rPr lang="en-US" dirty="0"/>
              <a:t>of a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Single Random Variable  </a:t>
            </a:r>
            <a:r>
              <a:rPr lang="en-US" sz="2200" dirty="0" smtClean="0"/>
              <a:t>(slide 1 of 3)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A </a:t>
            </a:r>
            <a:r>
              <a:rPr lang="en-US" b="1" dirty="0">
                <a:solidFill>
                  <a:schemeClr val="tx2"/>
                </a:solidFill>
              </a:rPr>
              <a:t>discrete</a:t>
            </a:r>
            <a:r>
              <a:rPr lang="en-US" dirty="0"/>
              <a:t> random variable has only a finite number of possible </a:t>
            </a:r>
            <a:r>
              <a:rPr lang="en-US" dirty="0" smtClean="0"/>
              <a:t>values.</a:t>
            </a:r>
          </a:p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04617B"/>
                </a:solidFill>
              </a:rPr>
              <a:t>continuous</a:t>
            </a:r>
            <a:r>
              <a:rPr lang="en-US" dirty="0" smtClean="0"/>
              <a:t> </a:t>
            </a:r>
            <a:r>
              <a:rPr lang="en-US" dirty="0"/>
              <a:t>random variable has a continuum of possible values.</a:t>
            </a:r>
          </a:p>
          <a:p>
            <a:r>
              <a:rPr lang="en-US" dirty="0"/>
              <a:t>Usually a discrete distribution results from a count, whereas a continuous distribution results from a measurement. </a:t>
            </a:r>
          </a:p>
          <a:p>
            <a:pPr lvl="1"/>
            <a:r>
              <a:rPr lang="en-US" dirty="0"/>
              <a:t>This distinction between counts and measurements is not always clear-cut.</a:t>
            </a:r>
          </a:p>
          <a:p>
            <a:r>
              <a:rPr lang="en-US" dirty="0"/>
              <a:t>Mathematically, there is an important difference between discrete and continuous probability distributions. </a:t>
            </a:r>
            <a:endParaRPr lang="en-US" dirty="0" smtClean="0"/>
          </a:p>
          <a:p>
            <a:pPr lvl="1"/>
            <a:r>
              <a:rPr lang="en-US" dirty="0" smtClean="0"/>
              <a:t>Specifically</a:t>
            </a:r>
            <a:r>
              <a:rPr lang="en-US" dirty="0"/>
              <a:t>, a proper treatment of continuous distributions requires calculus.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9961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Probability Distribution </a:t>
            </a:r>
            <a:r>
              <a:rPr lang="en-US" dirty="0"/>
              <a:t>of a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Single Random Variable  </a:t>
            </a:r>
            <a:r>
              <a:rPr lang="en-US" sz="2200" dirty="0" smtClean="0"/>
              <a:t>(slide 2 of 3)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The essential properties of a discrete random variable and its associated probability distribution are quite simple.</a:t>
            </a:r>
          </a:p>
          <a:p>
            <a:pPr lvl="1"/>
            <a:r>
              <a:rPr lang="en-US" sz="2400" dirty="0"/>
              <a:t>To specify the probability distribution of </a:t>
            </a:r>
            <a:r>
              <a:rPr lang="en-US" sz="2400" i="1" dirty="0"/>
              <a:t>X</a:t>
            </a:r>
            <a:r>
              <a:rPr lang="en-US" sz="2400" dirty="0"/>
              <a:t>, we need to specify its possible values and their probabilities.</a:t>
            </a:r>
          </a:p>
          <a:p>
            <a:pPr lvl="2"/>
            <a:r>
              <a:rPr lang="en-US" sz="2100" dirty="0"/>
              <a:t>We assume that there are </a:t>
            </a:r>
            <a:r>
              <a:rPr lang="en-US" sz="2100" i="1" dirty="0"/>
              <a:t>k</a:t>
            </a:r>
            <a:r>
              <a:rPr lang="en-US" sz="2100" dirty="0"/>
              <a:t> possible values, denoted</a:t>
            </a:r>
            <a:br>
              <a:rPr lang="en-US" sz="2100" dirty="0"/>
            </a:br>
            <a:r>
              <a:rPr lang="en-US" sz="2100" i="1" dirty="0"/>
              <a:t>v</a:t>
            </a:r>
            <a:r>
              <a:rPr lang="en-US" sz="2100" baseline="-25000" dirty="0"/>
              <a:t>1</a:t>
            </a:r>
            <a:r>
              <a:rPr lang="en-US" sz="2100" dirty="0"/>
              <a:t>, </a:t>
            </a:r>
            <a:r>
              <a:rPr lang="en-US" sz="2100" i="1" dirty="0"/>
              <a:t>v</a:t>
            </a:r>
            <a:r>
              <a:rPr lang="en-US" sz="2100" baseline="-25000" dirty="0"/>
              <a:t>2</a:t>
            </a:r>
            <a:r>
              <a:rPr lang="en-US" sz="2100" dirty="0"/>
              <a:t>, …, </a:t>
            </a:r>
            <a:r>
              <a:rPr lang="en-US" sz="2100" i="1" dirty="0"/>
              <a:t>v</a:t>
            </a:r>
            <a:r>
              <a:rPr lang="en-US" sz="2100" i="1" baseline="-25000" dirty="0"/>
              <a:t>k</a:t>
            </a:r>
            <a:r>
              <a:rPr lang="en-US" sz="2100" dirty="0"/>
              <a:t>. </a:t>
            </a:r>
            <a:endParaRPr lang="en-US" sz="2100" dirty="0" smtClean="0"/>
          </a:p>
          <a:p>
            <a:pPr lvl="2"/>
            <a:r>
              <a:rPr lang="en-US" sz="2100" dirty="0" smtClean="0"/>
              <a:t>The </a:t>
            </a:r>
            <a:r>
              <a:rPr lang="en-US" sz="2100" dirty="0"/>
              <a:t>probability of a typical value </a:t>
            </a:r>
            <a:r>
              <a:rPr lang="en-US" sz="2100" i="1" dirty="0"/>
              <a:t>v</a:t>
            </a:r>
            <a:r>
              <a:rPr lang="en-US" sz="2100" i="1" baseline="-25000" dirty="0"/>
              <a:t>i</a:t>
            </a:r>
            <a:r>
              <a:rPr lang="en-US" sz="2100" dirty="0"/>
              <a:t> is denoted in one of two ways, either </a:t>
            </a:r>
            <a:r>
              <a:rPr lang="en-US" sz="2100" i="1" dirty="0"/>
              <a:t>P</a:t>
            </a:r>
            <a:r>
              <a:rPr lang="en-US" sz="2100" dirty="0"/>
              <a:t>(</a:t>
            </a:r>
            <a:r>
              <a:rPr lang="en-US" sz="2100" i="1" dirty="0"/>
              <a:t>X</a:t>
            </a:r>
            <a:r>
              <a:rPr lang="en-US" sz="2100" dirty="0"/>
              <a:t> = </a:t>
            </a:r>
            <a:r>
              <a:rPr lang="en-US" sz="2100" i="1" dirty="0"/>
              <a:t>v</a:t>
            </a:r>
            <a:r>
              <a:rPr lang="en-US" sz="2100" i="1" baseline="-25000" dirty="0"/>
              <a:t>i</a:t>
            </a:r>
            <a:r>
              <a:rPr lang="en-US" sz="2100" dirty="0"/>
              <a:t>) or </a:t>
            </a:r>
            <a:r>
              <a:rPr lang="en-US" sz="2100" i="1" dirty="0"/>
              <a:t>p</a:t>
            </a:r>
            <a:r>
              <a:rPr lang="en-US" sz="2100" dirty="0"/>
              <a:t>(</a:t>
            </a:r>
            <a:r>
              <a:rPr lang="en-US" sz="2100" i="1" dirty="0"/>
              <a:t>v</a:t>
            </a:r>
            <a:r>
              <a:rPr lang="en-US" sz="2100" baseline="-25000" dirty="0"/>
              <a:t>i</a:t>
            </a:r>
            <a:r>
              <a:rPr lang="en-US" sz="2100" dirty="0"/>
              <a:t>)</a:t>
            </a:r>
            <a:r>
              <a:rPr lang="en-US" sz="2100" dirty="0" smtClean="0"/>
              <a:t>.</a:t>
            </a:r>
          </a:p>
          <a:p>
            <a:pPr lvl="1"/>
            <a:r>
              <a:rPr lang="en-US" sz="2400" dirty="0"/>
              <a:t>Probability distributions must satisfy two criteria:</a:t>
            </a:r>
          </a:p>
          <a:p>
            <a:pPr lvl="2"/>
            <a:r>
              <a:rPr lang="en-US" sz="2100" dirty="0" smtClean="0"/>
              <a:t>The </a:t>
            </a:r>
            <a:r>
              <a:rPr lang="en-US" sz="2100" dirty="0"/>
              <a:t>probabilities must be </a:t>
            </a:r>
            <a:r>
              <a:rPr lang="en-US" sz="2100" dirty="0" smtClean="0"/>
              <a:t>nonnegative</a:t>
            </a:r>
            <a:r>
              <a:rPr lang="en-US" sz="2100" dirty="0"/>
              <a:t>.</a:t>
            </a:r>
          </a:p>
          <a:p>
            <a:pPr lvl="2"/>
            <a:r>
              <a:rPr lang="en-US" sz="2100" dirty="0" smtClean="0"/>
              <a:t>They must </a:t>
            </a:r>
            <a:r>
              <a:rPr lang="en-US" sz="2100" dirty="0"/>
              <a:t>sum to 1.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187028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Probability Distribution </a:t>
            </a:r>
            <a:r>
              <a:rPr lang="en-US" dirty="0"/>
              <a:t>of a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Single Random Variable  </a:t>
            </a:r>
            <a:r>
              <a:rPr lang="en-US" sz="2200" dirty="0" smtClean="0"/>
              <a:t>(slide 3 of 3)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700" dirty="0" smtClean="0"/>
              <a:t>A </a:t>
            </a:r>
            <a:r>
              <a:rPr lang="en-US" sz="2700" b="1" dirty="0">
                <a:solidFill>
                  <a:srgbClr val="04617B"/>
                </a:solidFill>
              </a:rPr>
              <a:t>cumulative probability </a:t>
            </a:r>
            <a:r>
              <a:rPr lang="en-US" sz="2700" dirty="0"/>
              <a:t>is the probability that the random variable is less than or equal to some particular value.</a:t>
            </a:r>
          </a:p>
          <a:p>
            <a:pPr lvl="1"/>
            <a:r>
              <a:rPr lang="en-US" sz="2400" dirty="0" smtClean="0"/>
              <a:t>Assume that 10, 20, 30, and 40 are the possible values of a random variable </a:t>
            </a:r>
            <a:r>
              <a:rPr lang="en-US" sz="2400" i="1" dirty="0" smtClean="0"/>
              <a:t>X</a:t>
            </a:r>
            <a:r>
              <a:rPr lang="en-US" sz="2400" dirty="0" smtClean="0"/>
              <a:t>, with corresponding probabilities 0.15, 0.25, 0.35, and 0.25. </a:t>
            </a:r>
          </a:p>
          <a:p>
            <a:pPr lvl="1"/>
            <a:r>
              <a:rPr lang="en-US" sz="2400" dirty="0" smtClean="0"/>
              <a:t>From the addition rule, the cumulative probability </a:t>
            </a:r>
            <a:r>
              <a:rPr lang="en-US" sz="2400" i="1" dirty="0" smtClean="0"/>
              <a:t>P</a:t>
            </a:r>
            <a:r>
              <a:rPr lang="en-US" sz="2400" dirty="0" smtClean="0"/>
              <a:t>(</a:t>
            </a:r>
            <a:r>
              <a:rPr lang="en-US" sz="2400" i="1" dirty="0" smtClean="0"/>
              <a:t>X</a:t>
            </a:r>
            <a:r>
              <a:rPr lang="en-US" sz="2400" dirty="0" smtClean="0"/>
              <a:t>≤30) can be calculated as:</a:t>
            </a:r>
          </a:p>
          <a:p>
            <a:pPr marL="365760" lvl="1" indent="0">
              <a:buNone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5400" y="5029200"/>
            <a:ext cx="5905500" cy="3937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0170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Summary Measures of a </a:t>
            </a:r>
            <a:br>
              <a:rPr lang="en-US" dirty="0" smtClean="0"/>
            </a:br>
            <a:r>
              <a:rPr lang="en-US" dirty="0" smtClean="0"/>
              <a:t>Probability Distribution  </a:t>
            </a:r>
            <a:r>
              <a:rPr lang="en-US" sz="2200" dirty="0" smtClean="0"/>
              <a:t>(slide 1 of 2)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/>
            </a:pPr>
            <a:r>
              <a:rPr lang="en-US" sz="3200" dirty="0" smtClean="0"/>
              <a:t>The </a:t>
            </a:r>
            <a:r>
              <a:rPr lang="en-US" sz="3200" b="1" dirty="0" smtClean="0">
                <a:solidFill>
                  <a:srgbClr val="04617B"/>
                </a:solidFill>
              </a:rPr>
              <a:t>mean</a:t>
            </a:r>
            <a:r>
              <a:rPr lang="en-US" sz="3200" dirty="0"/>
              <a:t>, often denoted </a:t>
            </a:r>
            <a:r>
              <a:rPr lang="el-GR" sz="3200" i="1" dirty="0" smtClean="0"/>
              <a:t>μ</a:t>
            </a:r>
            <a:r>
              <a:rPr lang="en-US" sz="3200" dirty="0" smtClean="0"/>
              <a:t>, is </a:t>
            </a:r>
            <a:r>
              <a:rPr lang="en-US" sz="3200" dirty="0"/>
              <a:t>a weighted sum of the possible values, weighted by their probabilities: </a:t>
            </a:r>
          </a:p>
          <a:p>
            <a:pPr marL="0" indent="0">
              <a:buNone/>
              <a:defRPr/>
            </a:pPr>
            <a:endParaRPr lang="en-US" sz="3200" dirty="0"/>
          </a:p>
          <a:p>
            <a:pPr lvl="1">
              <a:defRPr/>
            </a:pPr>
            <a:r>
              <a:rPr lang="en-US" dirty="0"/>
              <a:t>It is also called the </a:t>
            </a:r>
            <a:r>
              <a:rPr lang="en-US" b="1" dirty="0">
                <a:solidFill>
                  <a:srgbClr val="04617B"/>
                </a:solidFill>
              </a:rPr>
              <a:t>expected value </a:t>
            </a:r>
            <a:r>
              <a:rPr lang="en-US" dirty="0"/>
              <a:t>of </a:t>
            </a:r>
            <a:r>
              <a:rPr lang="en-US" i="1" dirty="0"/>
              <a:t>X</a:t>
            </a:r>
            <a:r>
              <a:rPr lang="en-US" dirty="0"/>
              <a:t> and denoted </a:t>
            </a:r>
            <a:r>
              <a:rPr lang="en-US" i="1" dirty="0"/>
              <a:t>E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</a:t>
            </a:r>
            <a:r>
              <a:rPr lang="en-US" dirty="0" smtClean="0"/>
              <a:t>.</a:t>
            </a:r>
            <a:endParaRPr lang="en-US" sz="3200" dirty="0" smtClean="0"/>
          </a:p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/>
            </a:pPr>
            <a:r>
              <a:rPr lang="en-US" sz="3200" dirty="0" smtClean="0"/>
              <a:t>To measure </a:t>
            </a:r>
            <a:r>
              <a:rPr lang="en-US" sz="3200" dirty="0"/>
              <a:t>the variability in a </a:t>
            </a:r>
            <a:r>
              <a:rPr lang="en-US" sz="3200" dirty="0" smtClean="0"/>
              <a:t>distribution, we calculate its variance or standard deviation.</a:t>
            </a:r>
            <a:endParaRPr lang="en-US" sz="3200" dirty="0"/>
          </a:p>
          <a:p>
            <a:pPr lvl="1">
              <a:defRPr/>
            </a:pPr>
            <a:r>
              <a:rPr lang="en-US" dirty="0"/>
              <a:t>The </a:t>
            </a:r>
            <a:r>
              <a:rPr lang="en-US" b="1" dirty="0">
                <a:solidFill>
                  <a:srgbClr val="04617B"/>
                </a:solidFill>
              </a:rPr>
              <a:t>variance</a:t>
            </a:r>
            <a:r>
              <a:rPr lang="en-US" dirty="0"/>
              <a:t>, denoted by </a:t>
            </a:r>
            <a:r>
              <a:rPr lang="el-GR" i="1" dirty="0"/>
              <a:t>σ</a:t>
            </a:r>
            <a:r>
              <a:rPr lang="de-DE" baseline="30000" dirty="0"/>
              <a:t>2</a:t>
            </a:r>
            <a:r>
              <a:rPr lang="de-DE" dirty="0"/>
              <a:t> </a:t>
            </a:r>
            <a:r>
              <a:rPr lang="en-US" dirty="0"/>
              <a:t>or Var(</a:t>
            </a:r>
            <a:r>
              <a:rPr lang="en-US" i="1" dirty="0"/>
              <a:t>X</a:t>
            </a:r>
            <a:r>
              <a:rPr lang="en-US" dirty="0"/>
              <a:t>), is a weighted sum of the squared deviations of the possible values from the mean, where the weights are again </a:t>
            </a:r>
            <a:r>
              <a:rPr lang="en-US" dirty="0" smtClean="0"/>
              <a:t>the </a:t>
            </a:r>
            <a:r>
              <a:rPr lang="en-US" dirty="0"/>
              <a:t>probabilities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/>
          <a:srcRect b="13193"/>
          <a:stretch/>
        </p:blipFill>
        <p:spPr>
          <a:xfrm>
            <a:off x="3276600" y="2895600"/>
            <a:ext cx="2286000" cy="63093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8669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Summary Measures of a </a:t>
            </a:r>
            <a:br>
              <a:rPr lang="en-US" dirty="0" smtClean="0"/>
            </a:br>
            <a:r>
              <a:rPr lang="en-US" dirty="0" smtClean="0"/>
              <a:t>Probability Distribution  </a:t>
            </a:r>
            <a:r>
              <a:rPr lang="en-US" sz="2200" dirty="0" smtClean="0"/>
              <a:t>(slide 2 of 2)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2"/>
            <a:r>
              <a:rPr lang="en-US" sz="2100" dirty="0" smtClean="0"/>
              <a:t>Variance </a:t>
            </a:r>
            <a:r>
              <a:rPr lang="en-US" sz="2100" dirty="0"/>
              <a:t>of a probability distribution, </a:t>
            </a:r>
            <a:r>
              <a:rPr lang="el-GR" sz="2100" i="1" dirty="0"/>
              <a:t>σ</a:t>
            </a:r>
            <a:r>
              <a:rPr lang="en-US" sz="2100" baseline="30000" dirty="0"/>
              <a:t>2</a:t>
            </a:r>
            <a:r>
              <a:rPr lang="en-US" sz="2100" dirty="0"/>
              <a:t>: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pPr lvl="2"/>
            <a:r>
              <a:rPr lang="en-US" sz="2100" dirty="0"/>
              <a:t>Variance (computing formula): </a:t>
            </a:r>
          </a:p>
          <a:p>
            <a:endParaRPr lang="en-US" sz="2400" dirty="0" smtClean="0"/>
          </a:p>
          <a:p>
            <a:endParaRPr lang="en-US" sz="2400" dirty="0"/>
          </a:p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sz="2400" dirty="0" smtClean="0"/>
              <a:t>A more </a:t>
            </a:r>
            <a:r>
              <a:rPr lang="en-US" sz="2400" dirty="0"/>
              <a:t>natural measure of variability is the </a:t>
            </a:r>
            <a:r>
              <a:rPr lang="en-US" sz="2400" b="1" dirty="0">
                <a:solidFill>
                  <a:srgbClr val="04617B"/>
                </a:solidFill>
              </a:rPr>
              <a:t>standard deviation</a:t>
            </a:r>
            <a:r>
              <a:rPr lang="en-US" sz="2400" dirty="0"/>
              <a:t>, denoted by </a:t>
            </a:r>
            <a:r>
              <a:rPr lang="el-GR" sz="2400" i="1" dirty="0"/>
              <a:t>σ</a:t>
            </a:r>
            <a:r>
              <a:rPr lang="en-US" sz="2400" dirty="0"/>
              <a:t> or Stdev(</a:t>
            </a:r>
            <a:r>
              <a:rPr lang="en-US" sz="2400" i="1" dirty="0"/>
              <a:t>X</a:t>
            </a:r>
            <a:r>
              <a:rPr lang="en-US" sz="2400" dirty="0"/>
              <a:t>). </a:t>
            </a:r>
            <a:r>
              <a:rPr lang="en-US" sz="2400" dirty="0" smtClean="0"/>
              <a:t>It </a:t>
            </a:r>
            <a:r>
              <a:rPr lang="en-US" sz="2400" dirty="0"/>
              <a:t>is the square root of the </a:t>
            </a:r>
            <a:r>
              <a:rPr lang="en-US" sz="2400" dirty="0" smtClean="0"/>
              <a:t>variance:</a:t>
            </a:r>
            <a:endParaRPr lang="en-US" sz="2400" dirty="0"/>
          </a:p>
          <a:p>
            <a:endParaRPr lang="en-US" sz="1100" dirty="0"/>
          </a:p>
          <a:p>
            <a:endParaRPr lang="en-US" sz="2400" dirty="0"/>
          </a:p>
          <a:p>
            <a:pPr>
              <a:buFont typeface="Wingdings" pitchFamily="2" charset="2"/>
              <a:buNone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90800" y="2133600"/>
            <a:ext cx="3695700" cy="723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0400" y="3429000"/>
            <a:ext cx="2311400" cy="7493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5486400"/>
            <a:ext cx="327660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15771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4.2:</a:t>
            </a:r>
            <a:br>
              <a:rPr lang="en-US" dirty="0" smtClean="0"/>
            </a:br>
            <a:r>
              <a:rPr lang="en-US" dirty="0" smtClean="0"/>
              <a:t>Market Return.xlsx </a:t>
            </a:r>
            <a:r>
              <a:rPr lang="en-US" sz="2200" dirty="0" smtClean="0"/>
              <a:t>(slide 1 of 2)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89560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Objective</a:t>
            </a:r>
            <a:r>
              <a:rPr lang="en-US" dirty="0" smtClean="0"/>
              <a:t>: To compute the mean, variance, and standard deviation of the probability distribution of the market return for the coming year.</a:t>
            </a:r>
          </a:p>
          <a:p>
            <a:r>
              <a:rPr lang="en-US" b="1" dirty="0" smtClean="0"/>
              <a:t>Solution</a:t>
            </a:r>
            <a:r>
              <a:rPr lang="en-US" dirty="0" smtClean="0"/>
              <a:t>: Market returns for five economic scenarios are estimated at 23%, 18%, 15%, 9%, and 3%. The probabilities of these outcomes are estimated at 0.12, 0.40, 0.25, 0.15, and 0.08.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0200" y="4343400"/>
            <a:ext cx="6019800" cy="209124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4118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4.2:</a:t>
            </a:r>
            <a:br>
              <a:rPr lang="en-US" dirty="0"/>
            </a:br>
            <a:r>
              <a:rPr lang="en-US" dirty="0"/>
              <a:t>Market Return.xlsx </a:t>
            </a:r>
            <a:r>
              <a:rPr lang="en-US" sz="2200" dirty="0"/>
              <a:t>(slide </a:t>
            </a:r>
            <a:r>
              <a:rPr lang="en-US" sz="2200" dirty="0" smtClean="0"/>
              <a:t>2 </a:t>
            </a:r>
            <a:r>
              <a:rPr lang="en-US" sz="2200" dirty="0"/>
              <a:t>of 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 smtClean="0"/>
              <a:t>Procedure for Calculating the Summary Measures:</a:t>
            </a:r>
          </a:p>
          <a:p>
            <a:pPr marL="365760" lvl="1" indent="0">
              <a:buNone/>
            </a:pPr>
            <a:r>
              <a:rPr lang="en-US" b="1" dirty="0" smtClean="0"/>
              <a:t>1. </a:t>
            </a:r>
            <a:r>
              <a:rPr lang="en-US" dirty="0" smtClean="0"/>
              <a:t>Calculate the mean return in cell B11 with the formula:</a:t>
            </a:r>
          </a:p>
          <a:p>
            <a:pPr marL="365760" lvl="1" indent="0">
              <a:buNone/>
            </a:pPr>
            <a:endParaRPr lang="en-US" dirty="0"/>
          </a:p>
          <a:p>
            <a:pPr marL="365760" lvl="1" indent="0">
              <a:buNone/>
            </a:pPr>
            <a:r>
              <a:rPr lang="en-US" b="1" dirty="0" smtClean="0"/>
              <a:t>2. </a:t>
            </a:r>
            <a:r>
              <a:rPr lang="en-US" dirty="0" smtClean="0"/>
              <a:t>To get ready to compute the variance, calculate the squared deviations from the mean by entering this formula in cell D4:</a:t>
            </a:r>
          </a:p>
          <a:p>
            <a:pPr marL="365760" lvl="1" indent="0">
              <a:buNone/>
            </a:pPr>
            <a:endParaRPr lang="en-US" dirty="0" smtClean="0"/>
          </a:p>
          <a:p>
            <a:pPr marL="365760" lvl="1" indent="0">
              <a:buNone/>
            </a:pPr>
            <a:r>
              <a:rPr lang="en-US" dirty="0" smtClean="0"/>
              <a:t>and copy it down through cell D8.</a:t>
            </a:r>
            <a:endParaRPr lang="en-US" dirty="0"/>
          </a:p>
          <a:p>
            <a:pPr marL="365760" lvl="1" indent="0">
              <a:buNone/>
            </a:pPr>
            <a:r>
              <a:rPr lang="en-US" b="1" dirty="0" smtClean="0"/>
              <a:t>3. </a:t>
            </a:r>
            <a:r>
              <a:rPr lang="en-US" dirty="0" smtClean="0"/>
              <a:t>Calculate the variance of the market return in cell B12 with the formula:</a:t>
            </a:r>
          </a:p>
          <a:p>
            <a:pPr marL="365760" lvl="1" indent="0">
              <a:buNone/>
            </a:pPr>
            <a:r>
              <a:rPr lang="en-US" i="1" dirty="0" smtClean="0"/>
              <a:t>OR</a:t>
            </a:r>
            <a:r>
              <a:rPr lang="en-US" dirty="0" smtClean="0"/>
              <a:t> skip Step 2, and use this simplified formula for variance:</a:t>
            </a:r>
          </a:p>
          <a:p>
            <a:pPr marL="365760" lvl="1" indent="0">
              <a:buNone/>
            </a:pPr>
            <a:endParaRPr lang="en-US" dirty="0"/>
          </a:p>
          <a:p>
            <a:pPr marL="365760" lvl="1" indent="0">
              <a:buNone/>
            </a:pPr>
            <a:r>
              <a:rPr lang="en-US" b="1" dirty="0" smtClean="0"/>
              <a:t>4</a:t>
            </a:r>
            <a:r>
              <a:rPr lang="en-US" dirty="0" smtClean="0"/>
              <a:t>. Calculate the standard deviation of the market return in cell B13 with the formula: </a:t>
            </a:r>
          </a:p>
          <a:p>
            <a:pPr marL="365760" lvl="1" indent="0">
              <a:buNone/>
            </a:pPr>
            <a:endParaRPr lang="en-US" b="1" dirty="0" smtClean="0"/>
          </a:p>
          <a:p>
            <a:pPr marL="365760" lvl="1" indent="0">
              <a:buNone/>
            </a:pPr>
            <a:endParaRPr lang="en-US" dirty="0" smtClean="0"/>
          </a:p>
          <a:p>
            <a:pPr marL="365760" lvl="1" indent="0">
              <a:buNone/>
            </a:pPr>
            <a:endParaRPr lang="en-US" b="1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365760" lvl="1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3600" y="2376268"/>
            <a:ext cx="4546600" cy="393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05200" y="3352800"/>
            <a:ext cx="15240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19400" y="4523936"/>
            <a:ext cx="4991100" cy="406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62400" y="5965876"/>
            <a:ext cx="1955800" cy="330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9200" y="5232012"/>
            <a:ext cx="7239000" cy="32306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6224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Mean and Variance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 are many situations where the mean and variance of a random variable depend on some external event. </a:t>
            </a:r>
          </a:p>
          <a:p>
            <a:pPr lvl="1"/>
            <a:r>
              <a:rPr lang="en-US" dirty="0"/>
              <a:t>In this case, you can </a:t>
            </a:r>
            <a:r>
              <a:rPr lang="en-US" i="1" dirty="0"/>
              <a:t>condition</a:t>
            </a:r>
            <a:r>
              <a:rPr lang="en-US" dirty="0"/>
              <a:t> on the outcome of the external event to find the overall mean and variance (or standard deviation) of the random variable.</a:t>
            </a:r>
          </a:p>
          <a:p>
            <a:r>
              <a:rPr lang="en-US" dirty="0"/>
              <a:t>Conditional </a:t>
            </a:r>
            <a:r>
              <a:rPr lang="en-US" dirty="0" smtClean="0"/>
              <a:t>mean formula: </a:t>
            </a:r>
            <a:endParaRPr lang="en-US" dirty="0"/>
          </a:p>
          <a:p>
            <a:r>
              <a:rPr lang="en-US" dirty="0"/>
              <a:t>Conditional </a:t>
            </a:r>
            <a:r>
              <a:rPr lang="en-US" dirty="0" smtClean="0"/>
              <a:t>variance formula: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All calculations can be done easily in </a:t>
            </a:r>
            <a:r>
              <a:rPr lang="en-US" dirty="0" smtClean="0"/>
              <a:t>Excel</a:t>
            </a:r>
            <a:r>
              <a:rPr lang="en-US" baseline="30000" dirty="0" smtClean="0"/>
              <a:t>®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See the file </a:t>
            </a:r>
            <a:r>
              <a:rPr lang="en-US" b="1" dirty="0" smtClean="0">
                <a:solidFill>
                  <a:schemeClr val="accent2"/>
                </a:solidFill>
              </a:rPr>
              <a:t>Stock Price and Economy.xlsx </a:t>
            </a:r>
            <a:r>
              <a:rPr lang="en-US" dirty="0" smtClean="0"/>
              <a:t>for details.</a:t>
            </a:r>
            <a:endParaRPr lang="en-US" dirty="0"/>
          </a:p>
          <a:p>
            <a:pPr>
              <a:buFont typeface="Wingdings" pitchFamily="2" charset="2"/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05400" y="3962400"/>
            <a:ext cx="2006600" cy="78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/>
          <a:srcRect t="10875" b="11501"/>
          <a:stretch/>
        </p:blipFill>
        <p:spPr>
          <a:xfrm>
            <a:off x="2057400" y="4965192"/>
            <a:ext cx="4953000" cy="63093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6902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Introduction to Simulation</a:t>
            </a:r>
            <a:br>
              <a:rPr lang="en-US" dirty="0" smtClean="0"/>
            </a:br>
            <a:r>
              <a:rPr lang="en-US" sz="2200" dirty="0" smtClean="0"/>
              <a:t>(slide 1 of 2)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rgbClr val="04617B"/>
                </a:solidFill>
              </a:rPr>
              <a:t>Simulation</a:t>
            </a:r>
            <a:r>
              <a:rPr lang="en-US" dirty="0"/>
              <a:t> is an extremely useful tool that can be used to incorporate uncertainty explicitly into spreadsheet models.</a:t>
            </a:r>
          </a:p>
          <a:p>
            <a:r>
              <a:rPr lang="en-US" dirty="0"/>
              <a:t>A simulation model is the same as a regular  spreadsheet model except that some cells </a:t>
            </a:r>
            <a:r>
              <a:rPr lang="en-US" dirty="0" smtClean="0"/>
              <a:t>contain random </a:t>
            </a:r>
            <a:r>
              <a:rPr lang="en-US" dirty="0"/>
              <a:t>quantities. </a:t>
            </a:r>
          </a:p>
          <a:p>
            <a:pPr lvl="1"/>
            <a:r>
              <a:rPr lang="en-US" dirty="0"/>
              <a:t>Each time the spreadsheet recalculates, new values of the random quantities </a:t>
            </a:r>
            <a:r>
              <a:rPr lang="en-US" dirty="0" smtClean="0"/>
              <a:t>are generated, </a:t>
            </a:r>
            <a:r>
              <a:rPr lang="en-US" dirty="0"/>
              <a:t>and these typically lead to different bottom-line results.</a:t>
            </a:r>
          </a:p>
          <a:p>
            <a:r>
              <a:rPr lang="en-US" dirty="0"/>
              <a:t>The key to simulating random variables is Excel’s </a:t>
            </a:r>
            <a:r>
              <a:rPr lang="en-US" i="1" dirty="0"/>
              <a:t>RAND</a:t>
            </a:r>
            <a:r>
              <a:rPr lang="en-US" dirty="0"/>
              <a:t> function, which generates a random number between 0 and 1. </a:t>
            </a:r>
            <a:endParaRPr lang="en-US" dirty="0" smtClean="0"/>
          </a:p>
          <a:p>
            <a:pPr lvl="1"/>
            <a:r>
              <a:rPr lang="en-US" dirty="0" smtClean="0"/>
              <a:t>It </a:t>
            </a:r>
            <a:r>
              <a:rPr lang="en-US" dirty="0"/>
              <a:t>has no </a:t>
            </a:r>
            <a:r>
              <a:rPr lang="en-US" dirty="0" smtClean="0"/>
              <a:t>arguments, so it is always entered: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05600" y="5791200"/>
            <a:ext cx="1206500" cy="330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3647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Introduction</a:t>
            </a:r>
            <a:br>
              <a:rPr lang="en-US" dirty="0" smtClean="0"/>
            </a:br>
            <a:r>
              <a:rPr lang="en-US" sz="2200" dirty="0" smtClean="0"/>
              <a:t>(slide 1 of 3)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A key </a:t>
            </a:r>
            <a:r>
              <a:rPr lang="en-US" dirty="0">
                <a:solidFill>
                  <a:srgbClr val="000000"/>
                </a:solidFill>
              </a:rPr>
              <a:t>aspect of solving real business problems is dealing appropriately with uncertainty.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This involves recognizing explicitly that uncertainty exists and using quantitative methods to model uncertainty.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In </a:t>
            </a:r>
            <a:r>
              <a:rPr lang="en-US" dirty="0">
                <a:solidFill>
                  <a:srgbClr val="000000"/>
                </a:solidFill>
              </a:rPr>
              <a:t>many situations, the uncertain quantity </a:t>
            </a:r>
            <a:r>
              <a:rPr lang="en-US" dirty="0" smtClean="0">
                <a:solidFill>
                  <a:srgbClr val="000000"/>
                </a:solidFill>
              </a:rPr>
              <a:t>is </a:t>
            </a:r>
            <a:r>
              <a:rPr lang="en-US" dirty="0">
                <a:solidFill>
                  <a:srgbClr val="000000"/>
                </a:solidFill>
              </a:rPr>
              <a:t>a numerical quantity. In the language of probability, </a:t>
            </a:r>
            <a:r>
              <a:rPr lang="en-US" dirty="0" smtClean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000000"/>
                </a:solidFill>
              </a:rPr>
              <a:t>is called a </a:t>
            </a:r>
            <a:r>
              <a:rPr lang="en-US" b="1" dirty="0">
                <a:solidFill>
                  <a:schemeClr val="tx2"/>
                </a:solidFill>
              </a:rPr>
              <a:t>random variable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 </a:t>
            </a:r>
            <a:r>
              <a:rPr lang="en-US" b="1" dirty="0" smtClean="0">
                <a:solidFill>
                  <a:srgbClr val="04617B"/>
                </a:solidFill>
              </a:rPr>
              <a:t>probability </a:t>
            </a:r>
            <a:r>
              <a:rPr lang="en-US" b="1" dirty="0">
                <a:solidFill>
                  <a:srgbClr val="04617B"/>
                </a:solidFill>
              </a:rPr>
              <a:t>distribution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lists </a:t>
            </a:r>
            <a:r>
              <a:rPr lang="en-US" dirty="0">
                <a:solidFill>
                  <a:srgbClr val="000000"/>
                </a:solidFill>
              </a:rPr>
              <a:t>all of the possible values of the random variable and their corresponding probabilities</a:t>
            </a:r>
            <a:r>
              <a:rPr lang="en-US" dirty="0" smtClean="0">
                <a:solidFill>
                  <a:srgbClr val="000000"/>
                </a:solidFill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Introduction to Simulation</a:t>
            </a:r>
            <a:br>
              <a:rPr lang="en-US" dirty="0" smtClean="0"/>
            </a:br>
            <a:r>
              <a:rPr lang="en-US" sz="2200" dirty="0" smtClean="0"/>
              <a:t>(slide 2 of 2)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Random numbers generated with Excel’s </a:t>
            </a:r>
            <a:r>
              <a:rPr lang="en-US" i="1" dirty="0" smtClean="0"/>
              <a:t>RAND</a:t>
            </a:r>
            <a:r>
              <a:rPr lang="en-US" dirty="0" smtClean="0"/>
              <a:t> function are said to be </a:t>
            </a:r>
            <a:r>
              <a:rPr lang="en-US" b="1" dirty="0" smtClean="0">
                <a:solidFill>
                  <a:srgbClr val="04617B"/>
                </a:solidFill>
              </a:rPr>
              <a:t>uniformly distributed </a:t>
            </a:r>
            <a:r>
              <a:rPr lang="en-US" dirty="0" smtClean="0">
                <a:solidFill>
                  <a:srgbClr val="000000"/>
                </a:solidFill>
              </a:rPr>
              <a:t>between 0 and 1 because all decimal values between 0 and 1 are equally likely.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These uniformly distributed random numbers can then be used to generate numbers from any discrete distribution.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This procedure is accomplished most easily in Excel through the use of a lookup table—by applying the </a:t>
            </a:r>
            <a:r>
              <a:rPr lang="en-US" i="1" dirty="0" smtClean="0">
                <a:solidFill>
                  <a:srgbClr val="000000"/>
                </a:solidFill>
              </a:rPr>
              <a:t>VLOOKUP</a:t>
            </a:r>
            <a:r>
              <a:rPr lang="en-US" dirty="0" smtClean="0">
                <a:solidFill>
                  <a:srgbClr val="000000"/>
                </a:solidFill>
              </a:rPr>
              <a:t> function.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9987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of Market Returns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" y="1982791"/>
            <a:ext cx="8153400" cy="416182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5777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Procedure for Generating </a:t>
            </a:r>
            <a:br>
              <a:rPr lang="en-US" dirty="0" smtClean="0"/>
            </a:br>
            <a:r>
              <a:rPr lang="en-US" dirty="0" smtClean="0"/>
              <a:t>Random Market Returns in Excel</a:t>
            </a:r>
            <a:r>
              <a:rPr lang="en-US" sz="2200" dirty="0" smtClean="0"/>
              <a:t>  (slide 1 of 2)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smtClean="0"/>
              <a:t>1</a:t>
            </a:r>
            <a:r>
              <a:rPr lang="en-US" dirty="0" smtClean="0"/>
              <a:t>. Copy the possible returns to the range E13:E17. Then enter the cumulative probabilities next to them in the range D13:D17. To do this, enter the value 0 in cell D13. Then enter the formula: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in cell D14 and copy it down through cell D17.  The table in the range D13:E17 becomes the lookup range (LTable).</a:t>
            </a:r>
          </a:p>
          <a:p>
            <a:pPr marL="0" indent="0">
              <a:buNone/>
            </a:pPr>
            <a:r>
              <a:rPr lang="en-US" b="1" dirty="0" smtClean="0"/>
              <a:t>2</a:t>
            </a:r>
            <a:r>
              <a:rPr lang="en-US" dirty="0" smtClean="0"/>
              <a:t>. Enter random numbers in the range A13:A412. To do this, select the range, then type the formula: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and press Ctrl + Enter.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7800" y="5334000"/>
            <a:ext cx="1143000" cy="342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1600" y="3276600"/>
            <a:ext cx="1993900" cy="2921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70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Procedure for Generating </a:t>
            </a:r>
            <a:br>
              <a:rPr lang="en-US" dirty="0" smtClean="0"/>
            </a:br>
            <a:r>
              <a:rPr lang="en-US" dirty="0" smtClean="0"/>
              <a:t>Random Market Returns in Excel </a:t>
            </a:r>
            <a:r>
              <a:rPr lang="en-US" sz="2200" dirty="0" smtClean="0"/>
              <a:t>(slide 2 of 2)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b="1" dirty="0" smtClean="0"/>
              <a:t>3</a:t>
            </a:r>
            <a:r>
              <a:rPr lang="en-US" sz="2700" dirty="0" smtClean="0"/>
              <a:t>. Generate the random market returns by referring the random numbers in column A to the lookup table. Enter the formula: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700" dirty="0" smtClean="0"/>
              <a:t>in cell B13 and copy it down through cell B412.</a:t>
            </a:r>
          </a:p>
          <a:p>
            <a:pPr marL="0" indent="0">
              <a:buNone/>
            </a:pPr>
            <a:r>
              <a:rPr lang="en-US" sz="2700" b="1" dirty="0" smtClean="0"/>
              <a:t>4</a:t>
            </a:r>
            <a:r>
              <a:rPr lang="en-US" sz="2700" dirty="0" smtClean="0"/>
              <a:t>. Summarize the 400 market returns by entering the formulas: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in cells B4 and B5.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0200" y="3048000"/>
            <a:ext cx="2832100" cy="317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0" y="4800600"/>
            <a:ext cx="4051300" cy="355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7800" y="5181600"/>
            <a:ext cx="3771900" cy="330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7314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Chart for Modeling Uncertainty</a:t>
            </a:r>
            <a:br>
              <a:rPr lang="en-US" dirty="0" smtClean="0"/>
            </a:br>
            <a:endParaRPr lang="en-US" sz="2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1676400"/>
            <a:ext cx="7620000" cy="45192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5140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Introduction</a:t>
            </a:r>
            <a:br>
              <a:rPr lang="en-US" dirty="0" smtClean="0"/>
            </a:b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Uncertainty</a:t>
            </a:r>
            <a:r>
              <a:rPr lang="en-US" dirty="0">
                <a:solidFill>
                  <a:srgbClr val="000000"/>
                </a:solidFill>
              </a:rPr>
              <a:t> and </a:t>
            </a:r>
            <a:r>
              <a:rPr lang="en-US" i="1" dirty="0">
                <a:solidFill>
                  <a:srgbClr val="000000"/>
                </a:solidFill>
              </a:rPr>
              <a:t>risk</a:t>
            </a:r>
            <a:r>
              <a:rPr lang="en-US" dirty="0">
                <a:solidFill>
                  <a:srgbClr val="000000"/>
                </a:solidFill>
              </a:rPr>
              <a:t> are sometimes used interchangeably, but they are not really the same.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You typically have no control over uncertainty; it is something that simply exists.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In contrast, risk depends on your </a:t>
            </a:r>
            <a:r>
              <a:rPr lang="en-US" dirty="0" smtClean="0">
                <a:solidFill>
                  <a:srgbClr val="000000"/>
                </a:solidFill>
              </a:rPr>
              <a:t>position. 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Even if something is uncertain, there is no </a:t>
            </a:r>
            <a:r>
              <a:rPr lang="en-US" i="1" dirty="0" smtClean="0">
                <a:solidFill>
                  <a:srgbClr val="000000"/>
                </a:solidFill>
              </a:rPr>
              <a:t>risk</a:t>
            </a:r>
            <a:r>
              <a:rPr lang="en-US" dirty="0" smtClean="0">
                <a:solidFill>
                  <a:srgbClr val="000000"/>
                </a:solidFill>
              </a:rPr>
              <a:t> if it makes no difference to you.</a:t>
            </a:r>
          </a:p>
        </p:txBody>
      </p:sp>
    </p:spTree>
    <p:extLst>
      <p:ext uri="{BB962C8B-B14F-4D97-AF65-F5344CB8AC3E}">
        <p14:creationId xmlns="" xmlns:p14="http://schemas.microsoft.com/office/powerpoint/2010/main" val="254454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Essentials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>
                <a:solidFill>
                  <a:schemeClr val="tx2"/>
                </a:solidFill>
              </a:rPr>
              <a:t>probability</a:t>
            </a:r>
            <a:r>
              <a:rPr lang="en-US" dirty="0"/>
              <a:t> is a number between 0 and 1 that measures the likelihood that some event will occur. </a:t>
            </a:r>
          </a:p>
          <a:p>
            <a:pPr lvl="1"/>
            <a:r>
              <a:rPr lang="en-US" dirty="0"/>
              <a:t>An event with probability 0 cannot occur, whereas an event with probability 1 is certain to occur. </a:t>
            </a:r>
          </a:p>
          <a:p>
            <a:pPr lvl="1"/>
            <a:r>
              <a:rPr lang="en-US" dirty="0"/>
              <a:t>An event with probability greater than 0 and less than 1 involves uncertainty, and the closer its probability is to 1, the more likely it is to occur</a:t>
            </a:r>
            <a:r>
              <a:rPr lang="en-US" dirty="0" smtClean="0"/>
              <a:t>.</a:t>
            </a:r>
          </a:p>
          <a:p>
            <a:r>
              <a:rPr lang="en-US" dirty="0" smtClean="0"/>
              <a:t>Probabilities are sometimes expressed as percentages or odds, but these can be easily converted to probabilities on a 0-to-1 scale.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Probability that Occurrence of head when we flip coin</a:t>
            </a:r>
          </a:p>
          <a:p>
            <a:pPr>
              <a:buNone/>
            </a:pPr>
            <a:r>
              <a:rPr lang="en-US" dirty="0" smtClean="0"/>
              <a:t>   We can write this as P(H)=1/2</a:t>
            </a:r>
          </a:p>
          <a:p>
            <a:r>
              <a:rPr lang="en-US" dirty="0" smtClean="0"/>
              <a:t>The probability that a six will occur when an fair die is rolled should be P(6)=1/6</a:t>
            </a:r>
          </a:p>
          <a:p>
            <a:r>
              <a:rPr lang="en-US" dirty="0" smtClean="0"/>
              <a:t>The probability that an ace of hearts will be drawn from an ordinary deck of cards is</a:t>
            </a:r>
          </a:p>
          <a:p>
            <a:pPr>
              <a:buNone/>
            </a:pPr>
            <a:r>
              <a:rPr lang="en-US" dirty="0" smtClean="0"/>
              <a:t>	 P(ace of hearts )=1/52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lbright DADM 5e_PPT Sample">
  <a:themeElements>
    <a:clrScheme name="Custom 2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4617B"/>
      </a:accent1>
      <a:accent2>
        <a:srgbClr val="0F6FC6"/>
      </a:accent2>
      <a:accent3>
        <a:srgbClr val="009DD9"/>
      </a:accent3>
      <a:accent4>
        <a:srgbClr val="0BD0D9"/>
      </a:accent4>
      <a:accent5>
        <a:srgbClr val="10CF9B"/>
      </a:accent5>
      <a:accent6>
        <a:srgbClr val="7CCA62"/>
      </a:accent6>
      <a:hlink>
        <a:srgbClr val="E2D700"/>
      </a:hlink>
      <a:folHlink>
        <a:srgbClr val="85DFD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Albright DADM 5e_PPT Sample.potx</Template>
  <TotalTime>1491</TotalTime>
  <Words>2316</Words>
  <Application>Microsoft Office PowerPoint</Application>
  <PresentationFormat>On-screen Show (4:3)</PresentationFormat>
  <Paragraphs>234</Paragraphs>
  <Slides>53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Albright DADM 5e_PPT Sample</vt:lpstr>
      <vt:lpstr>Slide 1</vt:lpstr>
      <vt:lpstr>Basic Terms </vt:lpstr>
      <vt:lpstr>Basic Terms</vt:lpstr>
      <vt:lpstr>Basic Terms</vt:lpstr>
      <vt:lpstr>Introduction (slide 1 of 3)</vt:lpstr>
      <vt:lpstr>Flow Chart for Modeling Uncertainty </vt:lpstr>
      <vt:lpstr>Introduction </vt:lpstr>
      <vt:lpstr>Probability Essentials</vt:lpstr>
      <vt:lpstr>Example</vt:lpstr>
      <vt:lpstr>Rule of Complements</vt:lpstr>
      <vt:lpstr>Rule of Complements</vt:lpstr>
      <vt:lpstr>Rule of Complements</vt:lpstr>
      <vt:lpstr>Rule of Complements</vt:lpstr>
      <vt:lpstr> Why is the Complement Useful? </vt:lpstr>
      <vt:lpstr>Slide 15</vt:lpstr>
      <vt:lpstr>Slide 16</vt:lpstr>
      <vt:lpstr>Slide 17</vt:lpstr>
      <vt:lpstr>Slide 18</vt:lpstr>
      <vt:lpstr>Slide 19</vt:lpstr>
      <vt:lpstr>Solution</vt:lpstr>
      <vt:lpstr>Slide 21</vt:lpstr>
      <vt:lpstr>Slide 22</vt:lpstr>
      <vt:lpstr>Addition Rule</vt:lpstr>
      <vt:lpstr>Addition Rule</vt:lpstr>
      <vt:lpstr>Addition Rule</vt:lpstr>
      <vt:lpstr>Addition Rule</vt:lpstr>
      <vt:lpstr>Multiplication Rule</vt:lpstr>
      <vt:lpstr>Conditional Probability and the Multiplication Rule  (slide 1 of 2)</vt:lpstr>
      <vt:lpstr>Conditional Probability and the Multiplication Rule  (slide 2 of 2)</vt:lpstr>
      <vt:lpstr>Multiplication Rule</vt:lpstr>
      <vt:lpstr>Multiplication Rule</vt:lpstr>
      <vt:lpstr>Multiplication Rule</vt:lpstr>
      <vt:lpstr>Multiplication Rule</vt:lpstr>
      <vt:lpstr>Conditional Probability and the Multiplication Rule</vt:lpstr>
      <vt:lpstr>Multiplication Rule</vt:lpstr>
      <vt:lpstr>Example 4. : Assessing Uncertainty at Bender Company  (slide 1 of 2)</vt:lpstr>
      <vt:lpstr>Example 4.1: Assessing Uncertainty at Bender Company  (slide 2 of 2)</vt:lpstr>
      <vt:lpstr>Probabilistic Independence</vt:lpstr>
      <vt:lpstr>Equally Likely Events</vt:lpstr>
      <vt:lpstr>Subjective vs. Objective Probabilities</vt:lpstr>
      <vt:lpstr>Probability Distribution of a  Single Random Variable  (slide 1 of 3)</vt:lpstr>
      <vt:lpstr>Probability Distribution of a  Single Random Variable  (slide 2 of 3)</vt:lpstr>
      <vt:lpstr>Probability Distribution of a  Single Random Variable  (slide 3 of 3)</vt:lpstr>
      <vt:lpstr>Summary Measures of a  Probability Distribution  (slide 1 of 2)</vt:lpstr>
      <vt:lpstr>Summary Measures of a  Probability Distribution  (slide 2 of 2)</vt:lpstr>
      <vt:lpstr>Example 4.2: Market Return.xlsx (slide 1 of 2)</vt:lpstr>
      <vt:lpstr>Example 4.2: Market Return.xlsx (slide 2 of 2)</vt:lpstr>
      <vt:lpstr>Conditional Mean and Variance</vt:lpstr>
      <vt:lpstr>Introduction to Simulation (slide 1 of 2)</vt:lpstr>
      <vt:lpstr>Introduction to Simulation (slide 2 of 2)</vt:lpstr>
      <vt:lpstr>Simulation of Market Returns</vt:lpstr>
      <vt:lpstr>Procedure for Generating  Random Market Returns in Excel  (slide 1 of 2)</vt:lpstr>
      <vt:lpstr>Procedure for Generating  Random Market Returns in Excel (slide 2 of 2)</vt:lpstr>
    </vt:vector>
  </TitlesOfParts>
  <Company>Cengage Learning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Krista Kellman</dc:creator>
  <cp:lastModifiedBy>admin</cp:lastModifiedBy>
  <cp:revision>190</cp:revision>
  <dcterms:created xsi:type="dcterms:W3CDTF">2013-05-22T20:28:17Z</dcterms:created>
  <dcterms:modified xsi:type="dcterms:W3CDTF">2019-08-25T10:20:42Z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884725426</vt:i4>
  </property>
  <property fmtid="{D5CDD505-2E9C-101B-9397-08002B2CF9AE}" pid="3" name="_NewReviewCycle">
    <vt:lpwstr/>
  </property>
  <property fmtid="{D5CDD505-2E9C-101B-9397-08002B2CF9AE}" pid="4" name="_EmailSubject">
    <vt:lpwstr>Problem viewing template file</vt:lpwstr>
  </property>
  <property fmtid="{D5CDD505-2E9C-101B-9397-08002B2CF9AE}" pid="5" name="_AuthorEmail">
    <vt:lpwstr>Krista.Kellman@cengage.com</vt:lpwstr>
  </property>
  <property fmtid="{D5CDD505-2E9C-101B-9397-08002B2CF9AE}" pid="6" name="_AuthorEmailDisplayName">
    <vt:lpwstr>Kellman, Krista</vt:lpwstr>
  </property>
</Properties>
</file>